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40" r:id="rId2"/>
    <p:sldId id="646" r:id="rId3"/>
    <p:sldId id="649" r:id="rId4"/>
    <p:sldId id="303" r:id="rId5"/>
    <p:sldId id="602" r:id="rId6"/>
    <p:sldId id="603" r:id="rId7"/>
    <p:sldId id="604" r:id="rId8"/>
    <p:sldId id="640" r:id="rId9"/>
    <p:sldId id="641" r:id="rId10"/>
    <p:sldId id="357" r:id="rId11"/>
    <p:sldId id="589" r:id="rId12"/>
    <p:sldId id="359" r:id="rId13"/>
    <p:sldId id="372" r:id="rId14"/>
    <p:sldId id="606" r:id="rId15"/>
    <p:sldId id="636" r:id="rId16"/>
    <p:sldId id="629" r:id="rId17"/>
    <p:sldId id="261" r:id="rId18"/>
    <p:sldId id="273" r:id="rId19"/>
    <p:sldId id="276" r:id="rId20"/>
    <p:sldId id="278" r:id="rId21"/>
    <p:sldId id="286" r:id="rId22"/>
    <p:sldId id="288" r:id="rId23"/>
    <p:sldId id="290" r:id="rId24"/>
    <p:sldId id="607" r:id="rId25"/>
    <p:sldId id="423" r:id="rId26"/>
    <p:sldId id="626" r:id="rId27"/>
    <p:sldId id="647" r:id="rId28"/>
    <p:sldId id="648" r:id="rId29"/>
    <p:sldId id="285" r:id="rId30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EAEBE3"/>
    <a:srgbClr val="F6D7CA"/>
    <a:srgbClr val="C10C1A"/>
    <a:srgbClr val="182744"/>
    <a:srgbClr val="688989"/>
    <a:srgbClr val="D9D9D9"/>
    <a:srgbClr val="FFF2CC"/>
    <a:srgbClr val="DEEBF7"/>
    <a:srgbClr val="CF97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16" autoAdjust="0"/>
    <p:restoredTop sz="67588" autoAdjust="0"/>
  </p:normalViewPr>
  <p:slideViewPr>
    <p:cSldViewPr snapToGrid="0">
      <p:cViewPr varScale="1">
        <p:scale>
          <a:sx n="114" d="100"/>
          <a:sy n="114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tsrv-fs\Corp01\SPD\Onderzoeken%20Westtoer\Dagtoeristen%20Kust%202018\08%20Verwerking\Blits%20en%20lange%20samen\TA_Tabellen_Dagtoerisme_naarprovinci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C10C1A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Blad1!$AP$9:$AP$29</c:f>
              <c:strCache>
                <c:ptCount val="21"/>
                <c:pt idx="0">
                  <c:v>6h</c:v>
                </c:pt>
                <c:pt idx="1">
                  <c:v>7h</c:v>
                </c:pt>
                <c:pt idx="2">
                  <c:v>8h</c:v>
                </c:pt>
                <c:pt idx="3">
                  <c:v>9h</c:v>
                </c:pt>
                <c:pt idx="4">
                  <c:v>10h</c:v>
                </c:pt>
                <c:pt idx="5">
                  <c:v>11h</c:v>
                </c:pt>
                <c:pt idx="6">
                  <c:v>12h</c:v>
                </c:pt>
                <c:pt idx="7">
                  <c:v>13h</c:v>
                </c:pt>
                <c:pt idx="8">
                  <c:v>14h</c:v>
                </c:pt>
                <c:pt idx="9">
                  <c:v>15h</c:v>
                </c:pt>
                <c:pt idx="10">
                  <c:v>16h</c:v>
                </c:pt>
                <c:pt idx="11">
                  <c:v>17h</c:v>
                </c:pt>
                <c:pt idx="12">
                  <c:v>18h</c:v>
                </c:pt>
                <c:pt idx="13">
                  <c:v>19h</c:v>
                </c:pt>
                <c:pt idx="14">
                  <c:v>20h</c:v>
                </c:pt>
                <c:pt idx="15">
                  <c:v>21h</c:v>
                </c:pt>
                <c:pt idx="16">
                  <c:v>22h</c:v>
                </c:pt>
                <c:pt idx="17">
                  <c:v>23h</c:v>
                </c:pt>
                <c:pt idx="18">
                  <c:v>0h</c:v>
                </c:pt>
                <c:pt idx="19">
                  <c:v>1h</c:v>
                </c:pt>
                <c:pt idx="20">
                  <c:v>2h</c:v>
                </c:pt>
              </c:strCache>
            </c:strRef>
          </c:cat>
          <c:val>
            <c:numRef>
              <c:f>Blad1!$AQ$9:$AQ$29</c:f>
              <c:numCache>
                <c:formatCode>###0%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1.1367429067327644E-3</c:v>
                </c:pt>
                <c:pt idx="3">
                  <c:v>5.8751552313672663E-2</c:v>
                </c:pt>
                <c:pt idx="4">
                  <c:v>0.14411465099756829</c:v>
                </c:pt>
                <c:pt idx="5">
                  <c:v>0.60408425464629512</c:v>
                </c:pt>
                <c:pt idx="6">
                  <c:v>0.78872582061152552</c:v>
                </c:pt>
                <c:pt idx="7">
                  <c:v>0.88764573473484432</c:v>
                </c:pt>
                <c:pt idx="8">
                  <c:v>0.9370096988147768</c:v>
                </c:pt>
                <c:pt idx="9">
                  <c:v>0.95542632726529153</c:v>
                </c:pt>
                <c:pt idx="10">
                  <c:v>0.96054510842056051</c:v>
                </c:pt>
                <c:pt idx="11">
                  <c:v>0.85426709253830291</c:v>
                </c:pt>
                <c:pt idx="12">
                  <c:v>0.42241025699551743</c:v>
                </c:pt>
                <c:pt idx="13">
                  <c:v>0.18405427739903163</c:v>
                </c:pt>
                <c:pt idx="14">
                  <c:v>0.12545952349212053</c:v>
                </c:pt>
                <c:pt idx="15">
                  <c:v>6.9355151474083512E-2</c:v>
                </c:pt>
                <c:pt idx="16">
                  <c:v>2.5674148958998323E-2</c:v>
                </c:pt>
                <c:pt idx="17">
                  <c:v>4.4971553362601804E-3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64-4189-B610-41FE5D22F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36924271"/>
        <c:axId val="1622249279"/>
      </c:lineChart>
      <c:catAx>
        <c:axId val="1636924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622249279"/>
        <c:crosses val="autoZero"/>
        <c:auto val="1"/>
        <c:lblAlgn val="ctr"/>
        <c:lblOffset val="100"/>
        <c:noMultiLvlLbl val="0"/>
      </c:catAx>
      <c:valAx>
        <c:axId val="1622249279"/>
        <c:scaling>
          <c:orientation val="minMax"/>
          <c:max val="1"/>
        </c:scaling>
        <c:delete val="1"/>
        <c:axPos val="l"/>
        <c:numFmt formatCode="###0%" sourceLinked="1"/>
        <c:majorTickMark val="none"/>
        <c:minorTickMark val="none"/>
        <c:tickLblPos val="nextTo"/>
        <c:crossAx val="1636924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TIJD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F7-4005-9407-58B11275E03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F7-4005-9407-58B11275E03B}"/>
              </c:ext>
            </c:extLst>
          </c:dPt>
          <c:cat>
            <c:strRef>
              <c:f>Blad1!$A$2:$A$3</c:f>
              <c:strCache>
                <c:ptCount val="2"/>
                <c:pt idx="0">
                  <c:v>Effectief</c:v>
                </c:pt>
                <c:pt idx="1">
                  <c:v>Niet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17</c:v>
                </c:pt>
                <c:pt idx="1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F7-4005-9407-58B11275E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TIJD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35-45EA-B28A-434DD727DED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35-45EA-B28A-434DD727DEDA}"/>
              </c:ext>
            </c:extLst>
          </c:dPt>
          <c:cat>
            <c:strRef>
              <c:f>Blad1!$A$2:$A$3</c:f>
              <c:strCache>
                <c:ptCount val="2"/>
                <c:pt idx="0">
                  <c:v>Effectief</c:v>
                </c:pt>
                <c:pt idx="1">
                  <c:v>Niet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61.76</c:v>
                </c:pt>
                <c:pt idx="1">
                  <c:v>38.24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35-45EA-B28A-434DD727DE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Extrêmement satisfait</c:v>
                </c:pt>
              </c:strCache>
            </c:strRef>
          </c:tx>
          <c:spPr>
            <a:solidFill>
              <a:srgbClr val="68898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Blad1!$B$3</c:f>
              <c:numCache>
                <c:formatCode>0</c:formatCode>
                <c:ptCount val="1"/>
                <c:pt idx="0">
                  <c:v>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BF-4CAB-9BAE-982C86334E10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Très satisfait</c:v>
                </c:pt>
              </c:strCache>
            </c:strRef>
          </c:tx>
          <c:spPr>
            <a:solidFill>
              <a:srgbClr val="A0D2D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Blad1!$C$3</c:f>
              <c:numCache>
                <c:formatCode>0</c:formatCode>
                <c:ptCount val="1"/>
                <c:pt idx="0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BF-4CAB-9BAE-982C86334E10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Satisfait</c:v>
                </c:pt>
              </c:strCache>
            </c:strRef>
          </c:tx>
          <c:spPr>
            <a:solidFill>
              <a:srgbClr val="CCFF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CEC-4EF4-B50A-3B8962D7E8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Blad1!$D$3</c:f>
              <c:numCache>
                <c:formatCode>0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BF-4CAB-9BAE-982C86334E10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Pas vraiment satisfait</c:v>
                </c:pt>
              </c:strCache>
            </c:strRef>
          </c:tx>
          <c:spPr>
            <a:solidFill>
              <a:srgbClr val="F6D7C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Blad1!$E$3</c:f>
              <c:numCache>
                <c:formatCode>0</c:formatCode>
                <c:ptCount val="1"/>
                <c:pt idx="0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BF-4CAB-9BAE-982C86334E10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Pas du tout satisfait</c:v>
                </c:pt>
              </c:strCache>
            </c:strRef>
          </c:tx>
          <c:spPr>
            <a:solidFill>
              <a:srgbClr val="C10C1A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EE3-4694-A132-3186FEE543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Blad1!$F$3</c:f>
              <c:numCache>
                <c:formatCode>0</c:formatCode>
                <c:ptCount val="1"/>
                <c:pt idx="0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BF-4CAB-9BAE-982C86334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075268879"/>
        <c:axId val="2075268463"/>
      </c:barChart>
      <c:catAx>
        <c:axId val="20752688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5268463"/>
        <c:crosses val="autoZero"/>
        <c:auto val="1"/>
        <c:lblAlgn val="ctr"/>
        <c:lblOffset val="100"/>
        <c:noMultiLvlLbl val="0"/>
      </c:catAx>
      <c:valAx>
        <c:axId val="2075268463"/>
        <c:scaling>
          <c:orientation val="minMax"/>
          <c:max val="100"/>
        </c:scaling>
        <c:delete val="1"/>
        <c:axPos val="b"/>
        <c:numFmt formatCode="0" sourceLinked="1"/>
        <c:majorTickMark val="none"/>
        <c:minorTickMark val="none"/>
        <c:tickLblPos val="nextTo"/>
        <c:crossAx val="207526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598536364808031E-2"/>
          <c:y val="0.72888625010344232"/>
          <c:w val="0.98025974985986619"/>
          <c:h val="0.14087874182476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nl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Extrêmement satisfait</c:v>
                </c:pt>
              </c:strCache>
            </c:strRef>
          </c:tx>
          <c:spPr>
            <a:solidFill>
              <a:srgbClr val="68898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758-4A7D-B74D-D5CF5D55F8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Blad1!$B$3</c:f>
              <c:numCache>
                <c:formatCode>0</c:formatCode>
                <c:ptCount val="1"/>
                <c:pt idx="0">
                  <c:v>29.1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30-4A12-B21F-CE177CB09E24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Très satisfait</c:v>
                </c:pt>
              </c:strCache>
            </c:strRef>
          </c:tx>
          <c:spPr>
            <a:solidFill>
              <a:srgbClr val="A0D2D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758-4A7D-B74D-D5CF5D55F8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Blad1!$C$3</c:f>
              <c:numCache>
                <c:formatCode>0</c:formatCode>
                <c:ptCount val="1"/>
                <c:pt idx="0">
                  <c:v>40.9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30-4A12-B21F-CE177CB09E24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Satisfait</c:v>
                </c:pt>
              </c:strCache>
            </c:strRef>
          </c:tx>
          <c:spPr>
            <a:solidFill>
              <a:srgbClr val="CCFF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758-4A7D-B74D-D5CF5D55F8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Blad1!$D$3</c:f>
              <c:numCache>
                <c:formatCode>0</c:formatCode>
                <c:ptCount val="1"/>
                <c:pt idx="0">
                  <c:v>26.7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30-4A12-B21F-CE177CB09E24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Pas vraiment satisfait</c:v>
                </c:pt>
              </c:strCache>
            </c:strRef>
          </c:tx>
          <c:spPr>
            <a:solidFill>
              <a:srgbClr val="F6D7C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731-4EDA-BBC8-7B7548F6D6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Blad1!$E$3</c:f>
              <c:numCache>
                <c:formatCode>0</c:formatCode>
                <c:ptCount val="1"/>
                <c:pt idx="0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30-4A12-B21F-CE177CB09E24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Pas du tout satisfait</c:v>
                </c:pt>
              </c:strCache>
            </c:strRef>
          </c:tx>
          <c:spPr>
            <a:solidFill>
              <a:srgbClr val="C10C1A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E06-4F11-8C27-70C48A0434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Blad1!$F$3</c:f>
              <c:numCache>
                <c:formatCode>0</c:formatCode>
                <c:ptCount val="1"/>
                <c:pt idx="0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30-4A12-B21F-CE177CB09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075268879"/>
        <c:axId val="2075268463"/>
      </c:barChart>
      <c:catAx>
        <c:axId val="20752688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5268463"/>
        <c:crosses val="autoZero"/>
        <c:auto val="1"/>
        <c:lblAlgn val="ctr"/>
        <c:lblOffset val="100"/>
        <c:noMultiLvlLbl val="0"/>
      </c:catAx>
      <c:valAx>
        <c:axId val="2075268463"/>
        <c:scaling>
          <c:orientation val="minMax"/>
          <c:max val="100"/>
        </c:scaling>
        <c:delete val="1"/>
        <c:axPos val="b"/>
        <c:numFmt formatCode="0" sourceLinked="1"/>
        <c:majorTickMark val="none"/>
        <c:minorTickMark val="none"/>
        <c:tickLblPos val="nextTo"/>
        <c:crossAx val="207526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598536364808031E-2"/>
          <c:y val="0.72888625010344232"/>
          <c:w val="0.98025974985986619"/>
          <c:h val="0.14087874182476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nl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53129195089507"/>
          <c:y val="9.5725516503229788E-2"/>
          <c:w val="0.57682397176647815"/>
          <c:h val="0.8947019318464472"/>
        </c:manualLayout>
      </c:layout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Wanneer resrveren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18274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E6-488D-B631-2760A9932988}"/>
              </c:ext>
            </c:extLst>
          </c:dPt>
          <c:dPt>
            <c:idx val="1"/>
            <c:bubble3D val="0"/>
            <c:spPr>
              <a:solidFill>
                <a:srgbClr val="68898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E6-488D-B631-2760A9932988}"/>
              </c:ext>
            </c:extLst>
          </c:dPt>
          <c:dPt>
            <c:idx val="2"/>
            <c:bubble3D val="0"/>
            <c:spPr>
              <a:solidFill>
                <a:srgbClr val="F6D7C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E6-488D-B631-2760A9932988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E6-488D-B631-2760A9932988}"/>
              </c:ext>
            </c:extLst>
          </c:dPt>
          <c:cat>
            <c:strRef>
              <c:f>Blad1!$A$2:$A$5</c:f>
              <c:strCache>
                <c:ptCount val="4"/>
                <c:pt idx="0">
                  <c:v>9 of 10</c:v>
                </c:pt>
                <c:pt idx="1">
                  <c:v>7 of 8</c:v>
                </c:pt>
                <c:pt idx="2">
                  <c:v>5 of 6</c:v>
                </c:pt>
                <c:pt idx="3">
                  <c:v>0 tot 4</c:v>
                </c:pt>
              </c:strCache>
            </c:strRef>
          </c:cat>
          <c:val>
            <c:numRef>
              <c:f>Blad1!$B$2:$B$5</c:f>
              <c:numCache>
                <c:formatCode>0%</c:formatCode>
                <c:ptCount val="4"/>
                <c:pt idx="0">
                  <c:v>0.49299999999999999</c:v>
                </c:pt>
                <c:pt idx="1">
                  <c:v>0.46899999999999997</c:v>
                </c:pt>
                <c:pt idx="2">
                  <c:v>3.2000000000000001E-2</c:v>
                </c:pt>
                <c:pt idx="3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E6-488D-B631-2760A9932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7EE3D-AD89-4F8A-B73B-BED223B0E83D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5555B-473C-47C5-855A-360D46FBF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485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1293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Zelfde top</a:t>
            </a:r>
            <a:r>
              <a:rPr lang="nl-BE" baseline="0" dirty="0"/>
              <a:t> 5 als in 2011:</a:t>
            </a:r>
          </a:p>
          <a:p>
            <a:r>
              <a:rPr lang="nl-BE" baseline="0" dirty="0"/>
              <a:t>2011: 80% kuieren dijk; 73% café, tearoom, terras; 53% shoppen; 50% restaurant; 42% wandelen &gt;1u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543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5059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2272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9905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Trouwe vakantiegangers: 76% logeerde reeds aan de Kust in de voorbije 3 jaar / 24% niet</a:t>
            </a:r>
          </a:p>
          <a:p>
            <a:r>
              <a:rPr lang="nl-BE" dirty="0"/>
              <a:t>Wel lichte verschuivingen per land: Belgen: 22% nieuwe verblijfstoeristen (is iets hoger </a:t>
            </a:r>
            <a:r>
              <a:rPr lang="nl-BE" dirty="0" err="1"/>
              <a:t>ivm</a:t>
            </a:r>
            <a:r>
              <a:rPr lang="nl-BE" dirty="0"/>
              <a:t> vorig onderzoek – door corona iets meer nieuwe bezoekers)</a:t>
            </a:r>
          </a:p>
          <a:p>
            <a:r>
              <a:rPr lang="nl-BE" dirty="0"/>
              <a:t>DU, LUX, FR: minder nieuwe verblijfstoeristen </a:t>
            </a:r>
            <a:r>
              <a:rPr lang="nl-BE" dirty="0" err="1"/>
              <a:t>ivm</a:t>
            </a:r>
            <a:r>
              <a:rPr lang="nl-BE" dirty="0"/>
              <a:t> vorig onderzoek (door reisbeperkingen)</a:t>
            </a:r>
          </a:p>
          <a:p>
            <a:r>
              <a:rPr lang="nl-BE" dirty="0"/>
              <a:t>NL: 58% nieuwe bezoekers: hoger </a:t>
            </a:r>
            <a:r>
              <a:rPr lang="nl-BE" dirty="0" err="1"/>
              <a:t>ivm</a:t>
            </a:r>
            <a:r>
              <a:rPr lang="nl-BE" dirty="0"/>
              <a:t> vorige onderzoek: soms minder strikte corona-beperkingen in ons land en Beaufort als extra trekker.</a:t>
            </a:r>
          </a:p>
          <a:p>
            <a:endParaRPr lang="nl-BE" dirty="0"/>
          </a:p>
          <a:p>
            <a:r>
              <a:rPr lang="nl-BE" dirty="0"/>
              <a:t>71% overwoog geen andere bestemming voor hun weekend/vakantie aan de Kust. Iets lager </a:t>
            </a:r>
            <a:r>
              <a:rPr lang="nl-BE" dirty="0" err="1"/>
              <a:t>ivm</a:t>
            </a:r>
            <a:r>
              <a:rPr lang="nl-BE" dirty="0"/>
              <a:t> vorige onderzoek (mede door corona)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8680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Kindvriendelijkheid</a:t>
            </a:r>
            <a:r>
              <a:rPr lang="nl-BE" dirty="0"/>
              <a:t> voornamelijk vermeld door gezelschappen met kinderen (bij hen staat </a:t>
            </a:r>
            <a:r>
              <a:rPr lang="nl-BE" dirty="0" err="1"/>
              <a:t>kindvriendelijkheid</a:t>
            </a:r>
            <a:r>
              <a:rPr lang="nl-BE" dirty="0"/>
              <a:t> op </a:t>
            </a:r>
            <a:r>
              <a:rPr lang="nl-BE" dirty="0" err="1"/>
              <a:t>nr</a:t>
            </a:r>
            <a:r>
              <a:rPr lang="nl-BE" dirty="0"/>
              <a:t> 2). Bij gezelschappen zonder kinderen komt op </a:t>
            </a:r>
            <a:r>
              <a:rPr lang="nl-BE" dirty="0" err="1"/>
              <a:t>nr</a:t>
            </a:r>
            <a:r>
              <a:rPr lang="nl-BE" dirty="0"/>
              <a:t> 6: lekker eten en drinken.</a:t>
            </a:r>
          </a:p>
          <a:p>
            <a:endParaRPr lang="nl-BE" dirty="0"/>
          </a:p>
          <a:p>
            <a:r>
              <a:rPr lang="nl-BE" dirty="0"/>
              <a:t>Bijna 1 op 4 duidt één van de </a:t>
            </a:r>
            <a:r>
              <a:rPr lang="nl-BE" dirty="0" err="1"/>
              <a:t>coronagerelateerde</a:t>
            </a:r>
            <a:r>
              <a:rPr lang="nl-BE" dirty="0"/>
              <a:t> redenen aan: </a:t>
            </a:r>
            <a:r>
              <a:rPr lang="nl-BE" dirty="0" err="1"/>
              <a:t>reisbeperlingen</a:t>
            </a:r>
            <a:r>
              <a:rPr lang="nl-BE" dirty="0"/>
              <a:t> naar andere bestemmingen of veilig gevoel aan de Kust in coronatijden; voornamelijk Belgen (25%), Duitsers (27%) en Nederlanders (22%)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0406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3047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139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1 op 5 gaat ook naar hinterland tijdens zijn weekend of vakantie aan de Kust. Is hoger dan in 2016.</a:t>
            </a:r>
          </a:p>
          <a:p>
            <a:r>
              <a:rPr lang="nl-BE" dirty="0"/>
              <a:t>Buitenlandse vakantiegangers bezoeken traditioneel vaker het hinterland</a:t>
            </a:r>
          </a:p>
          <a:p>
            <a:endParaRPr lang="nl-BE" dirty="0"/>
          </a:p>
          <a:p>
            <a:r>
              <a:rPr lang="nl-BE" dirty="0"/>
              <a:t>Zowel excursie naar hinterland, fietstocht naar hinterland als musea/attractie/evenement gestegen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6416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Sterke stijging in aandeel uiterst + zeer tevreden in vergelijking met voorgaande onderzoeken. </a:t>
            </a:r>
          </a:p>
          <a:p>
            <a:r>
              <a:rPr lang="nl-BE" dirty="0"/>
              <a:t>Aandeel dat ontevreden is blijft laag: minder dan 1% over vakantie aan zee en 3% over logies.</a:t>
            </a:r>
          </a:p>
          <a:p>
            <a:endParaRPr lang="nl-BE" dirty="0"/>
          </a:p>
          <a:p>
            <a:r>
              <a:rPr lang="nl-BE" dirty="0"/>
              <a:t>Hoge tevredenheid over vakantie en logies is pluim voor kustgemeenten en logies die enorme inspanningen hebben gedaan om tijdens onzekere corona-tijden hun gasten toch een zo aangenaam mogelijke vakantie te bieden.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8389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Commercieel logies = hotels, </a:t>
            </a:r>
            <a:r>
              <a:rPr lang="nl-BE" dirty="0" err="1"/>
              <a:t>b&amp;b</a:t>
            </a:r>
            <a:r>
              <a:rPr lang="nl-BE" dirty="0"/>
              <a:t>, vakantieparken, jeugdlogies, kortkampeerplaatsen, gehuurde vakantiewoningen en andere logiesaccommodaties</a:t>
            </a:r>
          </a:p>
          <a:p>
            <a:endParaRPr lang="nl-BE" dirty="0"/>
          </a:p>
          <a:p>
            <a:r>
              <a:rPr lang="nl-BE" dirty="0"/>
              <a:t>Commercieel logies = stabiele pijler van kusttoerisme. 30% van de omzet wordt gegenereerd door vakantiegangers in commercieel logies. Ook in 2020 (toen was aandeel 2</a:t>
            </a:r>
            <a:r>
              <a:rPr lang="nl-BE" baseline="30000" dirty="0"/>
              <a:t>e</a:t>
            </a:r>
            <a:r>
              <a:rPr lang="nl-BE" dirty="0"/>
              <a:t> verblijfstoerisme hoger en aandeel dagtoerisme lager).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4795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Bijna iedereen overweegt een nieuw weekend of vakantie in komende 3 jaar</a:t>
            </a:r>
          </a:p>
          <a:p>
            <a:endParaRPr lang="nl-BE" dirty="0"/>
          </a:p>
          <a:p>
            <a:r>
              <a:rPr lang="nl-BE" dirty="0"/>
              <a:t>Bij vraag in welke mate ze hun verblijf aan de Kust zouden aanbevelen aan vrienden en familie geeft 55% een score van 9 of 10 (=</a:t>
            </a:r>
            <a:r>
              <a:rPr lang="nl-BE" dirty="0" err="1"/>
              <a:t>promoters</a:t>
            </a:r>
            <a:r>
              <a:rPr lang="nl-BE" dirty="0"/>
              <a:t>). Slechts 4% geeft score van 6 of minder (=criticasters)</a:t>
            </a:r>
          </a:p>
          <a:p>
            <a:r>
              <a:rPr lang="nl-BE" dirty="0"/>
              <a:t>Net </a:t>
            </a:r>
            <a:r>
              <a:rPr lang="nl-BE" dirty="0" err="1"/>
              <a:t>Promoter</a:t>
            </a:r>
            <a:r>
              <a:rPr lang="nl-BE" dirty="0"/>
              <a:t> Score meet klantenloyaliteit en is het verschil </a:t>
            </a:r>
            <a:r>
              <a:rPr lang="nl-BE" dirty="0" err="1"/>
              <a:t>tusssen</a:t>
            </a:r>
            <a:r>
              <a:rPr lang="nl-BE" dirty="0"/>
              <a:t> </a:t>
            </a:r>
            <a:r>
              <a:rPr lang="nl-BE" dirty="0" err="1"/>
              <a:t>Promoters</a:t>
            </a:r>
            <a:r>
              <a:rPr lang="nl-BE" dirty="0"/>
              <a:t> en criticasters. Zo komen we op een NPS score van 51. Dit is zeer hoog (vanaf 30 is dit goed)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7091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1290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4621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8753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2133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Commercieel logies = hotels, </a:t>
            </a:r>
            <a:r>
              <a:rPr lang="nl-BE" dirty="0" err="1"/>
              <a:t>b&amp;b</a:t>
            </a:r>
            <a:r>
              <a:rPr lang="nl-BE" dirty="0"/>
              <a:t>, vakantieparken, jeugdlogies, kortkampeerplaatsen, gehuurde vakantiewoningen en andere logiesaccommodaties</a:t>
            </a:r>
          </a:p>
          <a:p>
            <a:endParaRPr lang="nl-BE" dirty="0"/>
          </a:p>
          <a:p>
            <a:r>
              <a:rPr lang="nl-BE" dirty="0"/>
              <a:t>Commercieel logies = stabiele pijler van kusttoerisme. 30% van de omzet wordt gegenereerd door vakantiegangers in commercieel logies. Ook in 2020 (toen was aandeel 2</a:t>
            </a:r>
            <a:r>
              <a:rPr lang="nl-BE" baseline="30000" dirty="0"/>
              <a:t>e</a:t>
            </a:r>
            <a:r>
              <a:rPr lang="nl-BE" dirty="0"/>
              <a:t> verblijfstoerisme hoger en aandeel dagtoerisme lager).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571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0361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443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2281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289" y="4705075"/>
            <a:ext cx="5734544" cy="4457937"/>
          </a:xfrm>
        </p:spPr>
        <p:txBody>
          <a:bodyPr/>
          <a:lstStyle/>
          <a:p>
            <a:r>
              <a:rPr dirty="0"/>
              <a:t>2011 : âge moyen 39,7 ans ; 27% enfants ; 40% plus de 50 ans ; 30% plus grand groupe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BE 2011 : 39,8 </a:t>
            </a:r>
            <a:r>
              <a:rPr dirty="0" err="1"/>
              <a:t>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NL 2011 :   37,0 ans  27%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FR 2011 : 35,6 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UK 2011 :   54,3 ans   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D 2011 : 41 ans</a:t>
            </a:r>
            <a:r>
              <a:rPr lang="en-US" dirty="0"/>
              <a:t>	</a:t>
            </a:r>
            <a:r>
              <a:rPr dirty="0"/>
              <a:t>23% enfants</a:t>
            </a:r>
            <a:r>
              <a:rPr lang="en-US" dirty="0"/>
              <a:t>		</a:t>
            </a:r>
            <a:r>
              <a:rPr dirty="0"/>
              <a:t>LUX 2011 : 43,8 ans  21% enfants</a:t>
            </a:r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20085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289" y="4705075"/>
            <a:ext cx="5734544" cy="4457937"/>
          </a:xfrm>
        </p:spPr>
        <p:txBody>
          <a:bodyPr/>
          <a:lstStyle/>
          <a:p>
            <a:r>
              <a:rPr dirty="0"/>
              <a:t>2011 : âge moyen 39,7 ans ; 27% enfants ; 40% plus de 50 ans ; 30% plus grand groupe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BE 2011 : 39,8 </a:t>
            </a:r>
            <a:r>
              <a:rPr dirty="0" err="1"/>
              <a:t>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NL 2011 :   37,0 ans  27%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FR 2011 : 35,6 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UK 2011 :   54,3 ans   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D 2011 : 41 ans</a:t>
            </a:r>
            <a:r>
              <a:rPr lang="en-US" dirty="0"/>
              <a:t>	</a:t>
            </a:r>
            <a:r>
              <a:rPr dirty="0"/>
              <a:t>23% enfants</a:t>
            </a:r>
            <a:r>
              <a:rPr lang="en-US" dirty="0"/>
              <a:t>		</a:t>
            </a:r>
            <a:r>
              <a:rPr dirty="0"/>
              <a:t>LUX 2011 : 43,8 ans  21% enfants</a:t>
            </a:r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2446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2011 : </a:t>
            </a:r>
            <a:r>
              <a:rPr lang="en-US" dirty="0"/>
              <a:t>	</a:t>
            </a:r>
            <a:r>
              <a:rPr dirty="0"/>
              <a:t>12% environnement pour se reposer ; 10% air sain de la mer ; 14% mer et plage</a:t>
            </a:r>
          </a:p>
          <a:p>
            <a:r>
              <a:rPr lang="en-US" dirty="0"/>
              <a:t>	</a:t>
            </a:r>
            <a:r>
              <a:rPr dirty="0"/>
              <a:t>12% accueillant pour les enfants ; 8% se promener ; 15% agréable</a:t>
            </a:r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913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E7848-A09B-0A0F-4C0A-54E3D78F0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A2913AD-3508-B690-0E0E-37F542EDA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44F296-7ECD-E635-902D-BD23D2E96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CE7F56-EA3B-B106-AFEF-E46CE19B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2A74F1-1E8F-A8C5-BC52-BCBF29451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534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E901C-0D00-4089-BCBF-4661E21BF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EC9CD8E-2D20-007B-BEEE-B34FF1711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FD5C87-EA3F-E06E-FC7D-B9C7D6CC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AB75EE-AB17-2411-E87A-C6D7FFA2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74A495-33CF-A92D-5BBB-4E089E3F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058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CB9ACDF-FE8C-A2FE-A284-5D9345F22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BAF6C90-961D-F891-948D-06A1D6780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910A13-F939-BFB5-4851-998479654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EE9500-9175-96EE-3CD1-5EF796547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8CD79F-049C-C335-3997-60F0C4BC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5485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-fotoband-Eigen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612924" y="2241550"/>
            <a:ext cx="10943165" cy="647416"/>
          </a:xfrm>
        </p:spPr>
        <p:txBody>
          <a:bodyPr>
            <a:noAutofit/>
          </a:bodyPr>
          <a:lstStyle>
            <a:lvl1pPr marL="0" indent="0" algn="r">
              <a:buNone/>
              <a:defRPr sz="4000" baseline="0">
                <a:solidFill>
                  <a:srgbClr val="4B575F"/>
                </a:solidFill>
                <a:latin typeface="Verdana" pitchFamily="34" charset="0"/>
              </a:defRPr>
            </a:lvl1pPr>
          </a:lstStyle>
          <a:p>
            <a:pPr lvl="0"/>
            <a:r>
              <a:rPr lang="nl-NL" dirty="0"/>
              <a:t>Titel presentatie hier typen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505" y="6165304"/>
            <a:ext cx="1955584" cy="5252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12225867" cy="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5818764"/>
            <a:ext cx="12225867" cy="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afbeelding 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3213350"/>
            <a:ext cx="12192000" cy="260541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/>
              <a:t>Voeg hier je afbeelding in voor de titelpagina – eerst formaat aanpassen (1024 breed) en/of pannen via bijsnijden. Vind je de foto toch niet geschikt, eerst verwijderen (Del) en daarna een nieuwe invoegen.</a:t>
            </a:r>
          </a:p>
        </p:txBody>
      </p:sp>
      <p:sp>
        <p:nvSpPr>
          <p:cNvPr id="8" name="Tijdelijke aanduiding voor afbeelding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24418" y="6165851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logo1</a:t>
            </a:r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65748" y="6165305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logo3</a:t>
            </a:r>
          </a:p>
        </p:txBody>
      </p:sp>
      <p:sp>
        <p:nvSpPr>
          <p:cNvPr id="10" name="Tijdelijke aanduiding voor afbeelding 2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43350" y="6165851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logo4</a:t>
            </a:r>
          </a:p>
        </p:txBody>
      </p:sp>
      <p:sp>
        <p:nvSpPr>
          <p:cNvPr id="11" name="Tijdelijke aanduiding voor afbeelding 2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5277347" y="6165851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logo2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09" y="797524"/>
            <a:ext cx="2679304" cy="4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6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  <p15:guide id="2" orient="horz" pos="3748">
          <p15:clr>
            <a:srgbClr val="FBAE40"/>
          </p15:clr>
        </p15:guide>
        <p15:guide id="3" orient="horz" pos="1820">
          <p15:clr>
            <a:srgbClr val="FBAE40"/>
          </p15:clr>
        </p15:guide>
        <p15:guide id="4" orient="horz" pos="141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opsomming + foto staan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4483" y="404812"/>
            <a:ext cx="10933101" cy="1012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/>
              <a:t>Titel hier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833" y="1600200"/>
            <a:ext cx="5679016" cy="4565650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9" name="Tijdelijke aanduiding voor afbeelding 8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056968" y="1600201"/>
            <a:ext cx="4510617" cy="4565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/>
              <a:t>Plaats hier afbeelding (staand)</a:t>
            </a:r>
          </a:p>
        </p:txBody>
      </p:sp>
      <p:cxnSp>
        <p:nvCxnSpPr>
          <p:cNvPr id="6" name="Rechte verbindingslijn 5"/>
          <p:cNvCxnSpPr/>
          <p:nvPr userDrawn="1"/>
        </p:nvCxnSpPr>
        <p:spPr>
          <a:xfrm>
            <a:off x="643813" y="1268760"/>
            <a:ext cx="10920000" cy="0"/>
          </a:xfrm>
          <a:prstGeom prst="line">
            <a:avLst/>
          </a:prstGeom>
          <a:ln w="3175">
            <a:solidFill>
              <a:srgbClr val="4955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158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foto over hele 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</a:lstStyle>
          <a:p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r>
              <a:rPr lang="nl-BE" dirty="0"/>
              <a:t>Voeg eerst een afbeelding in (full screen): </a:t>
            </a:r>
            <a:br>
              <a:rPr lang="nl-BE" dirty="0"/>
            </a:br>
            <a:r>
              <a:rPr lang="nl-BE" dirty="0"/>
              <a:t>klik op </a:t>
            </a:r>
            <a:r>
              <a:rPr lang="nl-BE" dirty="0" err="1"/>
              <a:t>picto</a:t>
            </a:r>
            <a:r>
              <a:rPr lang="nl-BE" dirty="0"/>
              <a:t> hieronder en </a:t>
            </a:r>
            <a:br>
              <a:rPr lang="nl-BE" dirty="0"/>
            </a:br>
            <a:r>
              <a:rPr lang="nl-BE" dirty="0"/>
              <a:t>kies uit via P:\Foto's\BeeldmateriaalPowerPointWesttoer</a:t>
            </a:r>
            <a:br>
              <a:rPr lang="nl-BE" dirty="0"/>
            </a:br>
            <a:r>
              <a:rPr lang="nl-BE" dirty="0"/>
              <a:t>Daarna titel typen in </a:t>
            </a:r>
            <a:r>
              <a:rPr lang="nl-BE" dirty="0" err="1"/>
              <a:t>tekstvak</a:t>
            </a:r>
            <a:r>
              <a:rPr lang="nl-BE" dirty="0"/>
              <a:t> bovenaan. </a:t>
            </a:r>
          </a:p>
          <a:p>
            <a:endParaRPr lang="nl-BE" dirty="0"/>
          </a:p>
        </p:txBody>
      </p:sp>
      <p:sp>
        <p:nvSpPr>
          <p:cNvPr id="6" name="Tijdelijke aanduiding voor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624419" y="404813"/>
            <a:ext cx="10943165" cy="1008062"/>
          </a:xfrm>
        </p:spPr>
        <p:txBody>
          <a:bodyPr>
            <a:noAutofit/>
          </a:bodyPr>
          <a:lstStyle>
            <a:lvl1pPr marL="0" indent="0">
              <a:buNone/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Titel </a:t>
            </a:r>
            <a:r>
              <a:rPr lang="nl-NL" dirty="0" err="1"/>
              <a:t>hfdst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59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D02CC-2C4C-5765-444B-3C4AEBEF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628876-4CC8-7495-2DB0-8D8FEF756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9A378B-375C-2A4F-F2D6-F3818AA86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E0C8E6-10C3-6F21-C7B5-97846725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A69088-6378-1D0B-2D46-AB801A14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99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A145D-087D-DA6A-129F-AB3CAC1D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298872-864C-E9AF-E954-71B1911AB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0540E3-FC86-74C2-24A3-4AD7D6A8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69E7B6-0D50-0A0A-7CAE-5CAC230F7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7A812E-29D4-F7C8-F3A9-5A580D41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884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69746-A448-E5DD-A22D-752BE18E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0D3A2D-ACDD-F581-7CDD-1F054CB7D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B931B6-45C2-FF39-1538-F4DF3A5EA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B0EF1D-0238-481A-CF62-FDE820A5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1F502D9-73A8-A1C0-DEAC-FCC4C7537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202019-7B30-D90E-96C4-BB526E78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290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66847-5037-480B-D4B9-D42CF0CF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C8D78B-C011-E266-28BF-0AFBEAEF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EA163A0-394A-7C98-B42A-F211A079E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1FC5C2B-D112-C48C-D910-843D9903D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745E695-DF2F-005D-CC43-273FA15C8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BD56C7C-D47A-6074-293A-5E4B809A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E27C4A8-B734-48C5-8C00-D201A0B8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E53A58A-3BEC-CDEF-0498-DEE4991C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440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CC04D-E534-1175-A97B-9C2DAB49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76EF1DE-31AD-C7BB-6131-D17AC609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9D2FCAB-160E-68AC-549F-391010EA4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7A5F76-0FE7-7B38-2A01-65CD9498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3275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28768DD-13B8-C08F-1168-F5C12F2AE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9B02FB7-B51A-8F7A-D8DC-5D81D197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D0E64C-805D-841F-8DDD-54F5C2F4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803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C84CE-E653-76BB-266D-3ECE6FA1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C9477A-07A2-B84C-B9FC-44BB33875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833906-1D85-CC83-CA65-7CD699CD6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A428FF-29D7-3900-CC3F-5BCF0854D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5454B2-F83E-FA34-A446-1382712B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2D5C124-FA23-3083-ACF4-2C88864A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303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E3E47E-265C-B45B-2A5D-8BFBB194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8938D4A-F295-AA7B-B21F-BC40928B8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B7C219D-1768-28A7-F826-AE035CEC9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E70C473-C590-FFE0-2AF0-B296FDDB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E08C57-E836-BD2E-7ACF-1627DC5D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27AF9C-3E18-90D7-6B82-B6FBC1C1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073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88FDEC7-9B12-0267-0B14-0144D0EA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26022-3C71-FEF5-2E07-D8F073578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50A93D-53BC-0868-A105-DAB1CD584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A4ECB6-0AAC-0EC0-017E-F92FB4AA6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7871D2-2DCC-3739-80D5-A9A9AAAEE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002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1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19.svg"/><Relationship Id="rId4" Type="http://schemas.openxmlformats.org/officeDocument/2006/relationships/chart" Target="../charts/chart2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2.jpg"/><Relationship Id="rId5" Type="http://schemas.openxmlformats.org/officeDocument/2006/relationships/image" Target="../media/image28.jpeg"/><Relationship Id="rId10" Type="http://schemas.openxmlformats.org/officeDocument/2006/relationships/image" Target="../media/image31.jpg"/><Relationship Id="rId4" Type="http://schemas.openxmlformats.org/officeDocument/2006/relationships/image" Target="../media/image27.jpe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19.svg"/><Relationship Id="rId5" Type="http://schemas.openxmlformats.org/officeDocument/2006/relationships/image" Target="../media/image33.jpeg"/><Relationship Id="rId10" Type="http://schemas.openxmlformats.org/officeDocument/2006/relationships/image" Target="../media/image18.png"/><Relationship Id="rId4" Type="http://schemas.openxmlformats.org/officeDocument/2006/relationships/image" Target="../media/image27.jpeg"/><Relationship Id="rId9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6.png"/><Relationship Id="rId10" Type="http://schemas.openxmlformats.org/officeDocument/2006/relationships/image" Target="../media/image24.jp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9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7.png"/><Relationship Id="rId18" Type="http://schemas.openxmlformats.org/officeDocument/2006/relationships/image" Target="../media/image52.svg"/><Relationship Id="rId3" Type="http://schemas.openxmlformats.org/officeDocument/2006/relationships/image" Target="../media/image40.jpg"/><Relationship Id="rId7" Type="http://schemas.openxmlformats.org/officeDocument/2006/relationships/image" Target="../media/image44.sv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42.jpeg"/><Relationship Id="rId15" Type="http://schemas.openxmlformats.org/officeDocument/2006/relationships/image" Target="../media/image49.png"/><Relationship Id="rId10" Type="http://schemas.openxmlformats.org/officeDocument/2006/relationships/image" Target="../media/image19.svg"/><Relationship Id="rId4" Type="http://schemas.openxmlformats.org/officeDocument/2006/relationships/image" Target="../media/image41.jpeg"/><Relationship Id="rId9" Type="http://schemas.openxmlformats.org/officeDocument/2006/relationships/image" Target="../media/image18.png"/><Relationship Id="rId14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3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19.svg"/><Relationship Id="rId5" Type="http://schemas.openxmlformats.org/officeDocument/2006/relationships/image" Target="../media/image30.jpeg"/><Relationship Id="rId10" Type="http://schemas.openxmlformats.org/officeDocument/2006/relationships/image" Target="../media/image18.png"/><Relationship Id="rId4" Type="http://schemas.openxmlformats.org/officeDocument/2006/relationships/image" Target="../media/image27.jpe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4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5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4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chart" Target="../charts/chart5.xml"/><Relationship Id="rId9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9.sv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6" b="25349"/>
          <a:stretch/>
        </p:blipFill>
        <p:spPr>
          <a:xfrm>
            <a:off x="1524001" y="3212976"/>
            <a:ext cx="9144000" cy="2606084"/>
          </a:xfrm>
        </p:spPr>
      </p:pic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631505" y="1844824"/>
            <a:ext cx="8559563" cy="10441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3200" b="1" dirty="0">
                <a:latin typeface="Verdana"/>
                <a:ea typeface="Verdana"/>
              </a:rPr>
              <a:t>Conférence de </a:t>
            </a:r>
            <a:r>
              <a:rPr lang="nl-NL" sz="3200" b="1" dirty="0" err="1">
                <a:latin typeface="Verdana"/>
                <a:ea typeface="Verdana"/>
              </a:rPr>
              <a:t>presse</a:t>
            </a:r>
            <a:br>
              <a:rPr lang="nl-BE" sz="3200" dirty="0"/>
            </a:br>
            <a:r>
              <a:rPr lang="nl-NL" sz="1800" b="1" dirty="0">
                <a:latin typeface="Verdana"/>
                <a:ea typeface="Verdana"/>
              </a:rPr>
              <a:t>Les </a:t>
            </a:r>
            <a:r>
              <a:rPr lang="nl-NL" sz="1800" b="1" dirty="0" err="1">
                <a:latin typeface="Verdana"/>
                <a:ea typeface="Verdana"/>
              </a:rPr>
              <a:t>Hainuyers</a:t>
            </a:r>
            <a:r>
              <a:rPr lang="nl-NL" sz="1800" b="1" dirty="0">
                <a:latin typeface="Verdana"/>
                <a:ea typeface="Verdana"/>
              </a:rPr>
              <a:t> à la Côte </a:t>
            </a:r>
            <a:r>
              <a:rPr lang="nl-NL" sz="1800" b="1" dirty="0" err="1">
                <a:latin typeface="Verdana"/>
                <a:ea typeface="Verdana"/>
              </a:rPr>
              <a:t>belge</a:t>
            </a:r>
            <a:endParaRPr lang="nl-NL" sz="1800" b="1" dirty="0">
              <a:latin typeface="Verdana"/>
              <a:ea typeface="Verdana"/>
            </a:endParaRPr>
          </a:p>
          <a:p>
            <a:endParaRPr lang="nl-BE" sz="1800" dirty="0"/>
          </a:p>
          <a:p>
            <a:endParaRPr lang="nl-BE" sz="1800" b="1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4" name="Tijdelijke aanduiding voor afbeelding 13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5" name="Tijdelijke aanduiding voor afbeelding 14"/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58" b="-7658"/>
          <a:stretch/>
        </p:blipFill>
        <p:spPr>
          <a:xfrm>
            <a:off x="624418" y="6143071"/>
            <a:ext cx="1696464" cy="599044"/>
          </a:xfrm>
        </p:spPr>
      </p:pic>
      <p:sp>
        <p:nvSpPr>
          <p:cNvPr id="5" name="Tekstvak 4"/>
          <p:cNvSpPr txBox="1"/>
          <p:nvPr/>
        </p:nvSpPr>
        <p:spPr>
          <a:xfrm>
            <a:off x="8256240" y="13407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dirty="0"/>
              <a:t>18/10/2022</a:t>
            </a:r>
          </a:p>
        </p:txBody>
      </p:sp>
    </p:spTree>
    <p:extLst>
      <p:ext uri="{BB962C8B-B14F-4D97-AF65-F5344CB8AC3E}">
        <p14:creationId xmlns:p14="http://schemas.microsoft.com/office/powerpoint/2010/main" val="103150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B5C168B6-39CB-8275-0685-B7B84EDA532F}"/>
              </a:ext>
            </a:extLst>
          </p:cNvPr>
          <p:cNvSpPr/>
          <p:nvPr/>
        </p:nvSpPr>
        <p:spPr>
          <a:xfrm>
            <a:off x="0" y="3372776"/>
            <a:ext cx="12192000" cy="3485224"/>
          </a:xfrm>
          <a:prstGeom prst="rect">
            <a:avLst/>
          </a:prstGeom>
          <a:solidFill>
            <a:srgbClr val="F6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0" name="Tijdelijke aanduiding voor inhoud 2"/>
          <p:cNvSpPr txBox="1">
            <a:spLocks/>
          </p:cNvSpPr>
          <p:nvPr/>
        </p:nvSpPr>
        <p:spPr>
          <a:xfrm>
            <a:off x="5929260" y="1319352"/>
            <a:ext cx="3796802" cy="318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BEAUCOUP DE COMPAGNIES AVEC DES ENFANTS</a:t>
            </a:r>
            <a:endParaRPr lang="fr-BE" sz="2000" dirty="0">
              <a:solidFill>
                <a:srgbClr val="182744"/>
              </a:solidFill>
              <a:highlight>
                <a:srgbClr val="F6D7CA"/>
              </a:highlight>
              <a:latin typeface="Filson Pro Black" panose="02000000000000000000" pitchFamily="50" charset="0"/>
            </a:endParaRPr>
          </a:p>
        </p:txBody>
      </p: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A578E3AE-53F6-9AAD-B2ED-FDBAEAF9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64" y="129379"/>
            <a:ext cx="1548000" cy="97263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71F7108-A9B2-F9E2-E5AC-164A55C25CE4}"/>
              </a:ext>
            </a:extLst>
          </p:cNvPr>
          <p:cNvSpPr txBox="1"/>
          <p:nvPr/>
        </p:nvSpPr>
        <p:spPr>
          <a:xfrm>
            <a:off x="540084" y="232879"/>
            <a:ext cx="88040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SOUVENT AVEC DES ENFANTS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52DF9047-AD27-2D82-5E7C-BCEA3DF1318F}"/>
              </a:ext>
            </a:extLst>
          </p:cNvPr>
          <p:cNvGrpSpPr/>
          <p:nvPr/>
        </p:nvGrpSpPr>
        <p:grpSpPr>
          <a:xfrm>
            <a:off x="2744530" y="1679963"/>
            <a:ext cx="2046144" cy="883976"/>
            <a:chOff x="3553760" y="1776725"/>
            <a:chExt cx="3133072" cy="1357440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1C6AB557-7A1D-16AB-0CAE-F8779291E385}"/>
                </a:ext>
              </a:extLst>
            </p:cNvPr>
            <p:cNvSpPr txBox="1"/>
            <p:nvPr/>
          </p:nvSpPr>
          <p:spPr>
            <a:xfrm>
              <a:off x="3553763" y="1776725"/>
              <a:ext cx="1871426" cy="89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32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54</a:t>
              </a:r>
              <a:r>
                <a:rPr lang="nl-BE" sz="2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9AE25FF7-AA8A-F6EE-F225-D3A563AA977A}"/>
                </a:ext>
              </a:extLst>
            </p:cNvPr>
            <p:cNvSpPr txBox="1"/>
            <p:nvPr/>
          </p:nvSpPr>
          <p:spPr>
            <a:xfrm>
              <a:off x="3553760" y="2567016"/>
              <a:ext cx="3133072" cy="567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AVEC ENFANTS</a:t>
              </a:r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87096217-8BDB-2AD8-C8E5-1966B9228951}"/>
              </a:ext>
            </a:extLst>
          </p:cNvPr>
          <p:cNvGrpSpPr/>
          <p:nvPr/>
        </p:nvGrpSpPr>
        <p:grpSpPr>
          <a:xfrm>
            <a:off x="536578" y="4002540"/>
            <a:ext cx="1850076" cy="2453931"/>
            <a:chOff x="2946090" y="1396847"/>
            <a:chExt cx="1850076" cy="2453931"/>
          </a:xfrm>
        </p:grpSpPr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id="{DEAD0E43-62B1-4F1E-5696-7AD0D48F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6090" y="1396847"/>
              <a:ext cx="1850076" cy="1850076"/>
            </a:xfrm>
            <a:prstGeom prst="rect">
              <a:avLst/>
            </a:prstGeom>
          </p:spPr>
        </p:pic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04AC48C5-1A76-298D-4E6A-2E20F8F7A762}"/>
                </a:ext>
              </a:extLst>
            </p:cNvPr>
            <p:cNvSpPr txBox="1"/>
            <p:nvPr/>
          </p:nvSpPr>
          <p:spPr>
            <a:xfrm>
              <a:off x="3212045" y="3527613"/>
              <a:ext cx="146139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JEUNES &lt;18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6F07E97D-B4E6-7EAE-6749-A54FB825E5C9}"/>
                </a:ext>
              </a:extLst>
            </p:cNvPr>
            <p:cNvSpPr txBox="1"/>
            <p:nvPr/>
          </p:nvSpPr>
          <p:spPr>
            <a:xfrm>
              <a:off x="3220531" y="3143496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32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E5953C69-FD90-DE8E-9383-4345E95CB9C7}"/>
              </a:ext>
            </a:extLst>
          </p:cNvPr>
          <p:cNvGrpSpPr/>
          <p:nvPr/>
        </p:nvGrpSpPr>
        <p:grpSpPr>
          <a:xfrm>
            <a:off x="8721371" y="3982834"/>
            <a:ext cx="1882736" cy="2473635"/>
            <a:chOff x="6498570" y="1242354"/>
            <a:chExt cx="1882736" cy="2473635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BD0BA9F7-947F-9E8F-03D0-088AB3AA6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8570" y="1242354"/>
              <a:ext cx="1882736" cy="1882736"/>
            </a:xfrm>
            <a:prstGeom prst="rect">
              <a:avLst/>
            </a:prstGeom>
          </p:spPr>
        </p:pic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B5F22913-1AFD-C18B-5E49-41BBABF5E5AD}"/>
                </a:ext>
              </a:extLst>
            </p:cNvPr>
            <p:cNvSpPr txBox="1"/>
            <p:nvPr/>
          </p:nvSpPr>
          <p:spPr>
            <a:xfrm>
              <a:off x="6898017" y="3392824"/>
              <a:ext cx="10838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≥50 ANS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FC5C6961-41F9-A470-4954-E00A7BA77785}"/>
                </a:ext>
              </a:extLst>
            </p:cNvPr>
            <p:cNvSpPr txBox="1"/>
            <p:nvPr/>
          </p:nvSpPr>
          <p:spPr>
            <a:xfrm>
              <a:off x="6705845" y="3007123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38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0479CF3A-D2FD-DE77-5234-C3F0DC710A83}"/>
              </a:ext>
            </a:extLst>
          </p:cNvPr>
          <p:cNvSpPr txBox="1">
            <a:spLocks/>
          </p:cNvSpPr>
          <p:nvPr/>
        </p:nvSpPr>
        <p:spPr>
          <a:xfrm>
            <a:off x="540084" y="3456601"/>
            <a:ext cx="7027665" cy="318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ÂGE DE TOUS LES EXCURSIONNISTES:</a:t>
            </a:r>
            <a:endParaRPr lang="fr-BE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8B2A055E-26EE-96BE-09F4-97BB9C2B9ACE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975C8816-DB0D-E98F-8036-739568039C4C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6B004A3-46B1-3C38-EE2D-73B34D07E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A9C2E410-A921-4095-3F95-16217008C0FE}"/>
              </a:ext>
            </a:extLst>
          </p:cNvPr>
          <p:cNvGrpSpPr/>
          <p:nvPr/>
        </p:nvGrpSpPr>
        <p:grpSpPr>
          <a:xfrm>
            <a:off x="4432531" y="5747603"/>
            <a:ext cx="2237793" cy="708867"/>
            <a:chOff x="3735846" y="5747603"/>
            <a:chExt cx="2237793" cy="708867"/>
          </a:xfrm>
        </p:grpSpPr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CE0A10EC-EAF5-C962-04FE-00D70102D81F}"/>
                </a:ext>
              </a:extLst>
            </p:cNvPr>
            <p:cNvSpPr txBox="1"/>
            <p:nvPr/>
          </p:nvSpPr>
          <p:spPr>
            <a:xfrm>
              <a:off x="3735846" y="6133305"/>
              <a:ext cx="22377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ADULTES 18-49 </a:t>
              </a:r>
              <a:r>
                <a:rPr lang="nl-BE" sz="1500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ans</a:t>
              </a:r>
              <a:endParaRPr lang="nl-BE" sz="15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B5168098-EA4D-009F-B034-C6BCFC7C09CE}"/>
                </a:ext>
              </a:extLst>
            </p:cNvPr>
            <p:cNvSpPr txBox="1"/>
            <p:nvPr/>
          </p:nvSpPr>
          <p:spPr>
            <a:xfrm>
              <a:off x="4172438" y="5747603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30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pic>
        <p:nvPicPr>
          <p:cNvPr id="35" name="Afbeelding 34" descr="Afbeelding met persoon, grond, buiten&#10;&#10;Automatisch gegenereerde beschrijving">
            <a:extLst>
              <a:ext uri="{FF2B5EF4-FFF2-40B4-BE49-F238E27FC236}">
                <a16:creationId xmlns:a16="http://schemas.microsoft.com/office/drawing/2014/main" id="{7EF00582-5BB4-3613-8EED-B7B58FF606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1"/>
          <a:stretch/>
        </p:blipFill>
        <p:spPr>
          <a:xfrm>
            <a:off x="669289" y="1185978"/>
            <a:ext cx="1901942" cy="1874372"/>
          </a:xfrm>
          <a:prstGeom prst="flowChartConnector">
            <a:avLst/>
          </a:prstGeom>
        </p:spPr>
      </p:pic>
      <p:sp>
        <p:nvSpPr>
          <p:cNvPr id="42" name="Ovaal 41">
            <a:extLst>
              <a:ext uri="{FF2B5EF4-FFF2-40B4-BE49-F238E27FC236}">
                <a16:creationId xmlns:a16="http://schemas.microsoft.com/office/drawing/2014/main" id="{57D9EB2C-5849-843F-5E32-D897F3D9BD89}"/>
              </a:ext>
            </a:extLst>
          </p:cNvPr>
          <p:cNvSpPr/>
          <p:nvPr/>
        </p:nvSpPr>
        <p:spPr>
          <a:xfrm>
            <a:off x="669289" y="1155178"/>
            <a:ext cx="1901942" cy="190194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4" name="Afbeelding 43" descr="Afbeelding met persoon, buiten, meisje, drank&#10;&#10;Automatisch gegenereerde beschrijving">
            <a:extLst>
              <a:ext uri="{FF2B5EF4-FFF2-40B4-BE49-F238E27FC236}">
                <a16:creationId xmlns:a16="http://schemas.microsoft.com/office/drawing/2014/main" id="{7DC58976-D332-86C9-4371-9899C52EC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16118" r="8579" b="-6148"/>
          <a:stretch/>
        </p:blipFill>
        <p:spPr>
          <a:xfrm>
            <a:off x="4834355" y="4222325"/>
            <a:ext cx="1449359" cy="1448387"/>
          </a:xfrm>
          <a:prstGeom prst="flowChartConnector">
            <a:avLst/>
          </a:prstGeom>
        </p:spPr>
      </p:pic>
      <p:sp>
        <p:nvSpPr>
          <p:cNvPr id="45" name="Ovaal 44">
            <a:extLst>
              <a:ext uri="{FF2B5EF4-FFF2-40B4-BE49-F238E27FC236}">
                <a16:creationId xmlns:a16="http://schemas.microsoft.com/office/drawing/2014/main" id="{1B5643AA-62F7-977D-57AE-5C3C094BBFFD}"/>
              </a:ext>
            </a:extLst>
          </p:cNvPr>
          <p:cNvSpPr/>
          <p:nvPr/>
        </p:nvSpPr>
        <p:spPr>
          <a:xfrm>
            <a:off x="4814026" y="4191892"/>
            <a:ext cx="1448387" cy="1448387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46551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41106CD1-7E24-9831-4950-04BA77409800}"/>
              </a:ext>
            </a:extLst>
          </p:cNvPr>
          <p:cNvSpPr/>
          <p:nvPr/>
        </p:nvSpPr>
        <p:spPr>
          <a:xfrm>
            <a:off x="697" y="0"/>
            <a:ext cx="17716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30" name="Grafiek 29">
            <a:extLst>
              <a:ext uri="{FF2B5EF4-FFF2-40B4-BE49-F238E27FC236}">
                <a16:creationId xmlns:a16="http://schemas.microsoft.com/office/drawing/2014/main" id="{C5384276-BEF7-42C9-A899-5AC685D2DA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9175920"/>
              </p:ext>
            </p:extLst>
          </p:nvPr>
        </p:nvGraphicFramePr>
        <p:xfrm>
          <a:off x="3149123" y="2130501"/>
          <a:ext cx="7426390" cy="4444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Rechthoek 30">
            <a:extLst>
              <a:ext uri="{FF2B5EF4-FFF2-40B4-BE49-F238E27FC236}">
                <a16:creationId xmlns:a16="http://schemas.microsoft.com/office/drawing/2014/main" id="{C2FB889D-EFC9-48A1-B5DB-E678ECA72708}"/>
              </a:ext>
            </a:extLst>
          </p:cNvPr>
          <p:cNvSpPr/>
          <p:nvPr/>
        </p:nvSpPr>
        <p:spPr>
          <a:xfrm>
            <a:off x="6023999" y="2128485"/>
            <a:ext cx="1008106" cy="4446620"/>
          </a:xfrm>
          <a:prstGeom prst="rect">
            <a:avLst/>
          </a:prstGeom>
          <a:solidFill>
            <a:srgbClr val="C10C1A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1A238E76-6D42-4893-AA1D-A195CA5F3EC4}"/>
              </a:ext>
            </a:extLst>
          </p:cNvPr>
          <p:cNvCxnSpPr/>
          <p:nvPr/>
        </p:nvCxnSpPr>
        <p:spPr>
          <a:xfrm>
            <a:off x="5497806" y="2128485"/>
            <a:ext cx="0" cy="424800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360CDEC9-6A5D-4608-A3B3-0FE84193789D}"/>
              </a:ext>
            </a:extLst>
          </p:cNvPr>
          <p:cNvCxnSpPr/>
          <p:nvPr/>
        </p:nvCxnSpPr>
        <p:spPr>
          <a:xfrm>
            <a:off x="7536160" y="2128485"/>
            <a:ext cx="0" cy="424800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9CC8D5DE-5078-4874-87BA-C5E6EF49AB9D}"/>
              </a:ext>
            </a:extLst>
          </p:cNvPr>
          <p:cNvSpPr txBox="1"/>
          <p:nvPr/>
        </p:nvSpPr>
        <p:spPr>
          <a:xfrm>
            <a:off x="2664823" y="3798344"/>
            <a:ext cx="1902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A MIDI 79% EST DÉJÀ ARRIVÉ À LA CÔTE BELGE</a:t>
            </a:r>
          </a:p>
          <a:p>
            <a:pPr algn="ctr"/>
            <a:endParaRPr lang="nl-BE" sz="1200" dirty="0">
              <a:solidFill>
                <a:srgbClr val="182744"/>
              </a:solidFill>
              <a:latin typeface="Filson Pro Light" panose="02000000000000000000" pitchFamily="50" charset="0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B9E6A23F-07C5-458A-973F-57D76A29CD0E}"/>
              </a:ext>
            </a:extLst>
          </p:cNvPr>
          <p:cNvSpPr txBox="1"/>
          <p:nvPr/>
        </p:nvSpPr>
        <p:spPr>
          <a:xfrm>
            <a:off x="8040216" y="3494206"/>
            <a:ext cx="2138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A 18H 42% EST ENCORE PRÉSENT À LA CÔTE BELGE</a:t>
            </a:r>
          </a:p>
          <a:p>
            <a:pPr algn="ctr"/>
            <a:endParaRPr lang="nl-BE" sz="1200" dirty="0">
              <a:solidFill>
                <a:srgbClr val="182744"/>
              </a:solidFill>
              <a:latin typeface="Filson Pro Light" panose="02000000000000000000" pitchFamily="50" charset="0"/>
            </a:endParaRP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C0051DEA-C0A3-EB67-C262-C9862EBC9B7A}"/>
              </a:ext>
            </a:extLst>
          </p:cNvPr>
          <p:cNvGrpSpPr/>
          <p:nvPr/>
        </p:nvGrpSpPr>
        <p:grpSpPr>
          <a:xfrm>
            <a:off x="48038" y="2074367"/>
            <a:ext cx="1771655" cy="1561254"/>
            <a:chOff x="1152021" y="1824764"/>
            <a:chExt cx="1771655" cy="1561254"/>
          </a:xfrm>
        </p:grpSpPr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25557AD8-8D6B-40EA-B71E-AB88BE12C116}"/>
                </a:ext>
              </a:extLst>
            </p:cNvPr>
            <p:cNvGrpSpPr/>
            <p:nvPr/>
          </p:nvGrpSpPr>
          <p:grpSpPr>
            <a:xfrm>
              <a:off x="1374925" y="2152751"/>
              <a:ext cx="1123764" cy="1233267"/>
              <a:chOff x="3182086" y="3135819"/>
              <a:chExt cx="1123764" cy="1233267"/>
            </a:xfrm>
          </p:grpSpPr>
          <p:graphicFrame>
            <p:nvGraphicFramePr>
              <p:cNvPr id="23" name="Grafiek 22">
                <a:extLst>
                  <a:ext uri="{FF2B5EF4-FFF2-40B4-BE49-F238E27FC236}">
                    <a16:creationId xmlns:a16="http://schemas.microsoft.com/office/drawing/2014/main" id="{D0A372C9-4E9D-48DD-AD47-B9970DEB9DB5}"/>
                  </a:ext>
                </a:extLst>
              </p:cNvPr>
              <p:cNvGraphicFramePr/>
              <p:nvPr/>
            </p:nvGraphicFramePr>
            <p:xfrm>
              <a:off x="3182086" y="3209313"/>
              <a:ext cx="1123764" cy="115977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73FB360B-9CCE-4EAF-9EF5-D0D8DB785054}"/>
                  </a:ext>
                </a:extLst>
              </p:cNvPr>
              <p:cNvGrpSpPr/>
              <p:nvPr/>
            </p:nvGrpSpPr>
            <p:grpSpPr>
              <a:xfrm>
                <a:off x="3203968" y="3135819"/>
                <a:ext cx="1080000" cy="1080000"/>
                <a:chOff x="3095897" y="3135819"/>
                <a:chExt cx="1080000" cy="1080000"/>
              </a:xfrm>
            </p:grpSpPr>
            <p:sp>
              <p:nvSpPr>
                <p:cNvPr id="27" name="Tekstvak 26">
                  <a:extLst>
                    <a:ext uri="{FF2B5EF4-FFF2-40B4-BE49-F238E27FC236}">
                      <a16:creationId xmlns:a16="http://schemas.microsoft.com/office/drawing/2014/main" id="{14161FB0-B797-4731-B107-94956143B1DB}"/>
                    </a:ext>
                  </a:extLst>
                </p:cNvPr>
                <p:cNvSpPr txBox="1"/>
                <p:nvPr/>
              </p:nvSpPr>
              <p:spPr>
                <a:xfrm>
                  <a:off x="3291826" y="3591489"/>
                  <a:ext cx="7200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600" dirty="0">
                      <a:solidFill>
                        <a:srgbClr val="000000"/>
                      </a:solidFill>
                    </a:rPr>
                    <a:t>2h03</a:t>
                  </a:r>
                </a:p>
              </p:txBody>
            </p:sp>
            <p:pic>
              <p:nvPicPr>
                <p:cNvPr id="28" name="Afbeelding 27">
                  <a:extLst>
                    <a:ext uri="{FF2B5EF4-FFF2-40B4-BE49-F238E27FC236}">
                      <a16:creationId xmlns:a16="http://schemas.microsoft.com/office/drawing/2014/main" id="{A980185B-6FC2-40D4-B83F-31A52DB06D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99" b="96965" l="9585" r="89617">
                              <a14:foregroundMark x1="49201" y1="5591" x2="49201" y2="5591"/>
                              <a14:foregroundMark x1="56230" y1="799" x2="56230" y2="799"/>
                              <a14:foregroundMark x1="50799" y1="29393" x2="50799" y2="29393"/>
                              <a14:foregroundMark x1="22364" y1="57827" x2="22364" y2="57827"/>
                              <a14:foregroundMark x1="42971" y1="96965" x2="42971" y2="96965"/>
                              <a14:foregroundMark x1="78914" y1="58946" x2="78914" y2="58946"/>
                              <a14:foregroundMark x1="50479" y1="87380" x2="50479" y2="8738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95897" y="3135819"/>
                  <a:ext cx="1080000" cy="1080000"/>
                </a:xfrm>
                <a:prstGeom prst="rect">
                  <a:avLst/>
                </a:prstGeom>
              </p:spPr>
            </p:pic>
          </p:grpSp>
        </p:grp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53EEC06E-6F9F-4F22-9771-2F0D7A74F1D2}"/>
                </a:ext>
              </a:extLst>
            </p:cNvPr>
            <p:cNvSpPr txBox="1"/>
            <p:nvPr/>
          </p:nvSpPr>
          <p:spPr>
            <a:xfrm>
              <a:off x="1152021" y="1824764"/>
              <a:ext cx="1771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VERS LA CÔTE BELGE:</a:t>
              </a: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1EAA3638-E4D9-A101-FF16-A07AD3C3EDC6}"/>
              </a:ext>
            </a:extLst>
          </p:cNvPr>
          <p:cNvGrpSpPr/>
          <p:nvPr/>
        </p:nvGrpSpPr>
        <p:grpSpPr>
          <a:xfrm>
            <a:off x="-37168" y="3871441"/>
            <a:ext cx="1847381" cy="1806104"/>
            <a:chOff x="2566460" y="1533275"/>
            <a:chExt cx="1847381" cy="1806104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53330415-346D-423B-9582-E83DE8F9F8AA}"/>
                </a:ext>
              </a:extLst>
            </p:cNvPr>
            <p:cNvGrpSpPr/>
            <p:nvPr/>
          </p:nvGrpSpPr>
          <p:grpSpPr>
            <a:xfrm>
              <a:off x="2852808" y="2118540"/>
              <a:ext cx="1123764" cy="1220839"/>
              <a:chOff x="6060105" y="3148248"/>
              <a:chExt cx="1123764" cy="1220839"/>
            </a:xfrm>
          </p:grpSpPr>
          <p:graphicFrame>
            <p:nvGraphicFramePr>
              <p:cNvPr id="18" name="Grafiek 17">
                <a:extLst>
                  <a:ext uri="{FF2B5EF4-FFF2-40B4-BE49-F238E27FC236}">
                    <a16:creationId xmlns:a16="http://schemas.microsoft.com/office/drawing/2014/main" id="{D24A83C7-8794-44E5-BBDE-9C0388A6626F}"/>
                  </a:ext>
                </a:extLst>
              </p:cNvPr>
              <p:cNvGraphicFramePr/>
              <p:nvPr/>
            </p:nvGraphicFramePr>
            <p:xfrm>
              <a:off x="6060105" y="3209314"/>
              <a:ext cx="1123764" cy="115977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5B6F2337-D56E-434F-B1E0-E13BFF02E8DC}"/>
                  </a:ext>
                </a:extLst>
              </p:cNvPr>
              <p:cNvGrpSpPr/>
              <p:nvPr/>
            </p:nvGrpSpPr>
            <p:grpSpPr>
              <a:xfrm>
                <a:off x="6081987" y="3148248"/>
                <a:ext cx="1080000" cy="1080000"/>
                <a:chOff x="3093716" y="3148248"/>
                <a:chExt cx="1080000" cy="1080000"/>
              </a:xfrm>
            </p:grpSpPr>
            <p:pic>
              <p:nvPicPr>
                <p:cNvPr id="20" name="Afbeelding 19">
                  <a:extLst>
                    <a:ext uri="{FF2B5EF4-FFF2-40B4-BE49-F238E27FC236}">
                      <a16:creationId xmlns:a16="http://schemas.microsoft.com/office/drawing/2014/main" id="{7C345527-8DD5-4DC5-8F6A-3A842C0C20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99" b="96965" l="9585" r="89617">
                              <a14:foregroundMark x1="49201" y1="5591" x2="49201" y2="5591"/>
                              <a14:foregroundMark x1="56230" y1="799" x2="56230" y2="799"/>
                              <a14:foregroundMark x1="50799" y1="29393" x2="50799" y2="29393"/>
                              <a14:foregroundMark x1="22364" y1="57827" x2="22364" y2="57827"/>
                              <a14:foregroundMark x1="42971" y1="96965" x2="42971" y2="96965"/>
                              <a14:foregroundMark x1="78914" y1="58946" x2="78914" y2="58946"/>
                              <a14:foregroundMark x1="50479" y1="87380" x2="50479" y2="8738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93716" y="3148248"/>
                  <a:ext cx="1080000" cy="1080000"/>
                </a:xfrm>
                <a:prstGeom prst="rect">
                  <a:avLst/>
                </a:prstGeom>
              </p:spPr>
            </p:pic>
            <p:sp>
              <p:nvSpPr>
                <p:cNvPr id="21" name="Tekstvak 20">
                  <a:extLst>
                    <a:ext uri="{FF2B5EF4-FFF2-40B4-BE49-F238E27FC236}">
                      <a16:creationId xmlns:a16="http://schemas.microsoft.com/office/drawing/2014/main" id="{42734FF0-EAA3-4C52-B4B8-4098824E0205}"/>
                    </a:ext>
                  </a:extLst>
                </p:cNvPr>
                <p:cNvSpPr txBox="1"/>
                <p:nvPr/>
              </p:nvSpPr>
              <p:spPr>
                <a:xfrm>
                  <a:off x="3291826" y="3591489"/>
                  <a:ext cx="7200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600" dirty="0">
                      <a:solidFill>
                        <a:srgbClr val="000000"/>
                      </a:solidFill>
                    </a:rPr>
                    <a:t>7h25</a:t>
                  </a:r>
                </a:p>
              </p:txBody>
            </p:sp>
          </p:grpSp>
        </p:grp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4F0BC564-E69E-4AF2-B372-B59D5F86CBC3}"/>
                </a:ext>
              </a:extLst>
            </p:cNvPr>
            <p:cNvSpPr txBox="1"/>
            <p:nvPr/>
          </p:nvSpPr>
          <p:spPr>
            <a:xfrm>
              <a:off x="2566460" y="1533275"/>
              <a:ext cx="18473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PRÉSENT À LA CÔTE BELGE:</a:t>
              </a:r>
            </a:p>
          </p:txBody>
        </p:sp>
      </p:grp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8F264DED-EC97-49B9-9A2D-F96ADF67363F}"/>
              </a:ext>
            </a:extLst>
          </p:cNvPr>
          <p:cNvCxnSpPr/>
          <p:nvPr/>
        </p:nvCxnSpPr>
        <p:spPr>
          <a:xfrm flipV="1">
            <a:off x="4472070" y="3140969"/>
            <a:ext cx="831843" cy="65737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>
            <a:extLst>
              <a:ext uri="{FF2B5EF4-FFF2-40B4-BE49-F238E27FC236}">
                <a16:creationId xmlns:a16="http://schemas.microsoft.com/office/drawing/2014/main" id="{060BA017-C21B-494B-BF7D-C97C4BD016DD}"/>
              </a:ext>
            </a:extLst>
          </p:cNvPr>
          <p:cNvCxnSpPr>
            <a:cxnSpLocks/>
          </p:cNvCxnSpPr>
          <p:nvPr/>
        </p:nvCxnSpPr>
        <p:spPr>
          <a:xfrm flipH="1">
            <a:off x="7630847" y="3843272"/>
            <a:ext cx="550521" cy="44700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045D83E2-4EAA-B1EA-C405-4BD43B4EDB5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64" y="129379"/>
            <a:ext cx="1548000" cy="97263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C5A3BFA-988A-B35B-B35D-D3FD05D8D753}"/>
              </a:ext>
            </a:extLst>
          </p:cNvPr>
          <p:cNvSpPr txBox="1"/>
          <p:nvPr/>
        </p:nvSpPr>
        <p:spPr>
          <a:xfrm>
            <a:off x="540084" y="232879"/>
            <a:ext cx="8804031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TEMPS VERS ET A LA CÔTE BELGE</a:t>
            </a:r>
          </a:p>
          <a:p>
            <a:pPr>
              <a:lnSpc>
                <a:spcPct val="80000"/>
              </a:lnSpc>
            </a:pPr>
            <a:endParaRPr lang="nl-BE" sz="4000" dirty="0">
              <a:solidFill>
                <a:schemeClr val="bg1"/>
              </a:solidFill>
              <a:highlight>
                <a:srgbClr val="C10C1A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50121318-5FAB-F344-C220-B1869A4F750B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379141F1-744A-1F01-BF7F-AFFC1A28DDDA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1ADB780-D675-80B0-8C06-7BAE717CE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A93427E4-294E-68E2-F98C-2752F70194A4}"/>
              </a:ext>
            </a:extLst>
          </p:cNvPr>
          <p:cNvSpPr txBox="1">
            <a:spLocks/>
          </p:cNvSpPr>
          <p:nvPr/>
        </p:nvSpPr>
        <p:spPr>
          <a:xfrm>
            <a:off x="525287" y="1024289"/>
            <a:ext cx="11435576" cy="318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 MOYENNE 2H VERS LA CÔTE BELGE ET PLUS DE 7H A LA CÔTE BELGE</a:t>
            </a:r>
          </a:p>
          <a:p>
            <a:endParaRPr lang="fr-FR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191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aart&#10;&#10;Automatisch gegenereerde beschrijving">
            <a:extLst>
              <a:ext uri="{FF2B5EF4-FFF2-40B4-BE49-F238E27FC236}">
                <a16:creationId xmlns:a16="http://schemas.microsoft.com/office/drawing/2014/main" id="{485045EE-71FD-97A5-9DF8-3A04939B12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64" y="129379"/>
            <a:ext cx="1548000" cy="97263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FCF1F1A-0F68-42EA-40D0-106BB1523CDA}"/>
              </a:ext>
            </a:extLst>
          </p:cNvPr>
          <p:cNvSpPr txBox="1"/>
          <p:nvPr/>
        </p:nvSpPr>
        <p:spPr>
          <a:xfrm>
            <a:off x="540084" y="232879"/>
            <a:ext cx="9872780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PLAGE ET MER SONT L’ATOUT UNIQUE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D626627-2742-EF0F-517B-26A9F3F5F5F3}"/>
              </a:ext>
            </a:extLst>
          </p:cNvPr>
          <p:cNvGrpSpPr/>
          <p:nvPr/>
        </p:nvGrpSpPr>
        <p:grpSpPr>
          <a:xfrm>
            <a:off x="3704125" y="941066"/>
            <a:ext cx="3983047" cy="2634366"/>
            <a:chOff x="-480650" y="289705"/>
            <a:chExt cx="3983047" cy="2634366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ABB3B3B3-E3A2-1FFD-DC96-96533801D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793" y="289705"/>
              <a:ext cx="1859225" cy="1908000"/>
            </a:xfrm>
            <a:prstGeom prst="ellipse">
              <a:avLst/>
            </a:prstGeom>
            <a:ln w="3175" cap="rnd">
              <a:noFill/>
            </a:ln>
            <a:effectLst/>
          </p:spPr>
        </p:pic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84930A91-95FC-71E2-054D-AFDBF3BA3E20}"/>
                </a:ext>
              </a:extLst>
            </p:cNvPr>
            <p:cNvGrpSpPr/>
            <p:nvPr/>
          </p:nvGrpSpPr>
          <p:grpSpPr>
            <a:xfrm>
              <a:off x="-480650" y="289705"/>
              <a:ext cx="3983047" cy="2634366"/>
              <a:chOff x="124469" y="347479"/>
              <a:chExt cx="3983047" cy="2634366"/>
            </a:xfrm>
          </p:grpSpPr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3480E1D6-6652-0EDE-464F-4215C204879E}"/>
                  </a:ext>
                </a:extLst>
              </p:cNvPr>
              <p:cNvSpPr txBox="1"/>
              <p:nvPr/>
            </p:nvSpPr>
            <p:spPr>
              <a:xfrm>
                <a:off x="124469" y="2335514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52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ATTRAYANT POUR SE PROMENER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2A20F51C-C47C-0A72-BAE2-626A82BD03AC}"/>
                  </a:ext>
                </a:extLst>
              </p:cNvPr>
              <p:cNvSpPr/>
              <p:nvPr/>
            </p:nvSpPr>
            <p:spPr>
              <a:xfrm>
                <a:off x="1202486" y="347479"/>
                <a:ext cx="1896601" cy="1896601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C9918F43-ADED-7B92-7C29-2331B74CCF8D}"/>
              </a:ext>
            </a:extLst>
          </p:cNvPr>
          <p:cNvGrpSpPr/>
          <p:nvPr/>
        </p:nvGrpSpPr>
        <p:grpSpPr>
          <a:xfrm>
            <a:off x="-223399" y="3774296"/>
            <a:ext cx="3983047" cy="2712736"/>
            <a:chOff x="169636" y="3590501"/>
            <a:chExt cx="3983047" cy="2712736"/>
          </a:xfrm>
        </p:grpSpPr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8D3BBE9E-02B3-CA3A-7704-057DDE422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3005" y="3590501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12DB6D5-412C-17B7-7E44-2AFC63BF60A2}"/>
                </a:ext>
              </a:extLst>
            </p:cNvPr>
            <p:cNvGrpSpPr/>
            <p:nvPr/>
          </p:nvGrpSpPr>
          <p:grpSpPr>
            <a:xfrm>
              <a:off x="169636" y="3603815"/>
              <a:ext cx="3983047" cy="2699422"/>
              <a:chOff x="-371394" y="3228276"/>
              <a:chExt cx="3983047" cy="2699422"/>
            </a:xfrm>
          </p:grpSpPr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1C887309-5004-3715-7161-4113AC25734F}"/>
                  </a:ext>
                </a:extLst>
              </p:cNvPr>
              <p:cNvSpPr txBox="1"/>
              <p:nvPr/>
            </p:nvSpPr>
            <p:spPr>
              <a:xfrm>
                <a:off x="-371394" y="5281367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27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SHOPPING</a:t>
                </a:r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E0E175D4-3029-CD17-A6DB-BE1A6E7DED44}"/>
                  </a:ext>
                </a:extLst>
              </p:cNvPr>
              <p:cNvSpPr/>
              <p:nvPr/>
            </p:nvSpPr>
            <p:spPr>
              <a:xfrm>
                <a:off x="640685" y="322827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91447021-8F2A-9098-DC59-7BFEC649328F}"/>
              </a:ext>
            </a:extLst>
          </p:cNvPr>
          <p:cNvGrpSpPr/>
          <p:nvPr/>
        </p:nvGrpSpPr>
        <p:grpSpPr>
          <a:xfrm>
            <a:off x="-223399" y="942914"/>
            <a:ext cx="3983047" cy="2715999"/>
            <a:chOff x="8587270" y="3636026"/>
            <a:chExt cx="3983047" cy="2715999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2BDA9F3C-D0D7-AB09-03F6-A27063EF0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" b="-252"/>
            <a:stretch/>
          </p:blipFill>
          <p:spPr>
            <a:xfrm>
              <a:off x="9713555" y="3654639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D958A610-37B7-81B2-DDFA-997917901B4E}"/>
                </a:ext>
              </a:extLst>
            </p:cNvPr>
            <p:cNvGrpSpPr/>
            <p:nvPr/>
          </p:nvGrpSpPr>
          <p:grpSpPr>
            <a:xfrm>
              <a:off x="8587270" y="3636026"/>
              <a:ext cx="3983047" cy="2715999"/>
              <a:chOff x="7308969" y="3775666"/>
              <a:chExt cx="3983047" cy="2715999"/>
            </a:xfrm>
          </p:grpSpPr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A8AF01EF-90A2-7849-CF71-C42EF174D5C4}"/>
                  </a:ext>
                </a:extLst>
              </p:cNvPr>
              <p:cNvSpPr txBox="1"/>
              <p:nvPr/>
            </p:nvSpPr>
            <p:spPr>
              <a:xfrm>
                <a:off x="7308969" y="5845334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72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MER ET PLAGE</a:t>
                </a:r>
              </a:p>
            </p:txBody>
          </p: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7CD29104-F1BF-04A0-9ABF-6D2F27841370}"/>
                  </a:ext>
                </a:extLst>
              </p:cNvPr>
              <p:cNvSpPr/>
              <p:nvPr/>
            </p:nvSpPr>
            <p:spPr>
              <a:xfrm>
                <a:off x="8378184" y="377566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CCFD5E10-79ED-B52D-E2E8-0BF7AAB01E63}"/>
              </a:ext>
            </a:extLst>
          </p:cNvPr>
          <p:cNvGrpSpPr/>
          <p:nvPr/>
        </p:nvGrpSpPr>
        <p:grpSpPr>
          <a:xfrm>
            <a:off x="7631649" y="3774296"/>
            <a:ext cx="3983047" cy="2541659"/>
            <a:chOff x="4029626" y="-1960"/>
            <a:chExt cx="3983047" cy="2541659"/>
          </a:xfrm>
        </p:grpSpPr>
        <p:pic>
          <p:nvPicPr>
            <p:cNvPr id="37" name="Afbeelding 36">
              <a:extLst>
                <a:ext uri="{FF2B5EF4-FFF2-40B4-BE49-F238E27FC236}">
                  <a16:creationId xmlns:a16="http://schemas.microsoft.com/office/drawing/2014/main" id="{9DC2EBEF-87CB-91B1-FAE4-F2359F5A3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4081" y="1"/>
              <a:ext cx="1786372" cy="1822123"/>
            </a:xfrm>
            <a:prstGeom prst="flowChartConnector">
              <a:avLst/>
            </a:prstGeom>
          </p:spPr>
        </p:pic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6BE8CDFC-CA8A-3B0B-7738-3A27ED963B2C}"/>
                </a:ext>
              </a:extLst>
            </p:cNvPr>
            <p:cNvGrpSpPr/>
            <p:nvPr/>
          </p:nvGrpSpPr>
          <p:grpSpPr>
            <a:xfrm>
              <a:off x="4029626" y="-1960"/>
              <a:ext cx="3983047" cy="2541659"/>
              <a:chOff x="4188359" y="-46017"/>
              <a:chExt cx="3983047" cy="2541659"/>
            </a:xfrm>
          </p:grpSpPr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0041CDF7-A438-F45D-626B-C585E22CF4EB}"/>
                  </a:ext>
                </a:extLst>
              </p:cNvPr>
              <p:cNvSpPr txBox="1"/>
              <p:nvPr/>
            </p:nvSpPr>
            <p:spPr>
              <a:xfrm>
                <a:off x="4188359" y="1849311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23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CAFES ET RESTAURANTS</a:t>
                </a:r>
              </a:p>
            </p:txBody>
          </p:sp>
          <p:sp>
            <p:nvSpPr>
              <p:cNvPr id="48" name="Ovaal 47">
                <a:extLst>
                  <a:ext uri="{FF2B5EF4-FFF2-40B4-BE49-F238E27FC236}">
                    <a16:creationId xmlns:a16="http://schemas.microsoft.com/office/drawing/2014/main" id="{48622BA4-3B1A-D129-96AC-9F500888D567}"/>
                  </a:ext>
                </a:extLst>
              </p:cNvPr>
              <p:cNvSpPr/>
              <p:nvPr/>
            </p:nvSpPr>
            <p:spPr>
              <a:xfrm>
                <a:off x="5163714" y="-46017"/>
                <a:ext cx="1864572" cy="179113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8AE62AA-B565-B869-99B4-D0478EC3331B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AC02758F-0EAB-A8FB-EBC7-37A5BBE8F712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5BFD9EE-F28F-2FDE-1DE6-AB312AC1C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416288C1-F49B-655E-6B26-1C382860D71A}"/>
              </a:ext>
            </a:extLst>
          </p:cNvPr>
          <p:cNvGrpSpPr/>
          <p:nvPr/>
        </p:nvGrpSpPr>
        <p:grpSpPr>
          <a:xfrm>
            <a:off x="3704125" y="3783005"/>
            <a:ext cx="3983047" cy="2902631"/>
            <a:chOff x="3999983" y="3802224"/>
            <a:chExt cx="3983047" cy="2902631"/>
          </a:xfrm>
        </p:grpSpPr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768609D2-E7CE-D4C8-1E2C-A02B88E118B7}"/>
                </a:ext>
              </a:extLst>
            </p:cNvPr>
            <p:cNvGrpSpPr/>
            <p:nvPr/>
          </p:nvGrpSpPr>
          <p:grpSpPr>
            <a:xfrm>
              <a:off x="3999983" y="3832505"/>
              <a:ext cx="3983047" cy="2872350"/>
              <a:chOff x="3999983" y="3832505"/>
              <a:chExt cx="3983047" cy="2872350"/>
            </a:xfrm>
          </p:grpSpPr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7CB688FA-A744-D229-4F6E-75727249C627}"/>
                  </a:ext>
                </a:extLst>
              </p:cNvPr>
              <p:cNvSpPr txBox="1"/>
              <p:nvPr/>
            </p:nvSpPr>
            <p:spPr>
              <a:xfrm>
                <a:off x="3999983" y="5781525"/>
                <a:ext cx="398304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25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L’AMBIANCE TYPIQUEMENT ESTIVALE</a:t>
                </a:r>
              </a:p>
            </p:txBody>
          </p:sp>
          <p:pic>
            <p:nvPicPr>
              <p:cNvPr id="51" name="Afbeelding 50" descr="Afbeelding met lucht, buiten, persoon, menigte&#10;&#10;Automatisch gegenereerde beschrijving">
                <a:extLst>
                  <a:ext uri="{FF2B5EF4-FFF2-40B4-BE49-F238E27FC236}">
                    <a16:creationId xmlns:a16="http://schemas.microsoft.com/office/drawing/2014/main" id="{21879628-1388-86E8-F12F-729D44ED39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15" t="11851" r="17429"/>
              <a:stretch/>
            </p:blipFill>
            <p:spPr>
              <a:xfrm>
                <a:off x="4924269" y="3832505"/>
                <a:ext cx="1919596" cy="1847585"/>
              </a:xfrm>
              <a:prstGeom prst="flowChartConnector">
                <a:avLst/>
              </a:prstGeom>
            </p:spPr>
          </p:pic>
        </p:grp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B43F6A-80A1-2670-3E16-D97A5EB00864}"/>
                </a:ext>
              </a:extLst>
            </p:cNvPr>
            <p:cNvSpPr/>
            <p:nvPr/>
          </p:nvSpPr>
          <p:spPr>
            <a:xfrm>
              <a:off x="4932958" y="3802224"/>
              <a:ext cx="1901942" cy="190194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328ADF28-1267-371E-4C92-88919D753A3B}"/>
              </a:ext>
            </a:extLst>
          </p:cNvPr>
          <p:cNvGrpSpPr/>
          <p:nvPr/>
        </p:nvGrpSpPr>
        <p:grpSpPr>
          <a:xfrm>
            <a:off x="7631649" y="990250"/>
            <a:ext cx="3983047" cy="2585182"/>
            <a:chOff x="7477605" y="990250"/>
            <a:chExt cx="3983047" cy="2585182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8E04E158-900E-7A13-CE51-3246BDB12C48}"/>
                </a:ext>
              </a:extLst>
            </p:cNvPr>
            <p:cNvGrpSpPr/>
            <p:nvPr/>
          </p:nvGrpSpPr>
          <p:grpSpPr>
            <a:xfrm>
              <a:off x="7477605" y="1012908"/>
              <a:ext cx="3983047" cy="2562524"/>
              <a:chOff x="7477605" y="1012908"/>
              <a:chExt cx="3983047" cy="2562524"/>
            </a:xfrm>
          </p:grpSpPr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06890989-3A76-B59A-A438-E739C65D4ACD}"/>
                  </a:ext>
                </a:extLst>
              </p:cNvPr>
              <p:cNvSpPr txBox="1"/>
              <p:nvPr/>
            </p:nvSpPr>
            <p:spPr>
              <a:xfrm>
                <a:off x="7477605" y="2929101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45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LE BEAU TEMPS</a:t>
                </a:r>
              </a:p>
            </p:txBody>
          </p:sp>
          <p:pic>
            <p:nvPicPr>
              <p:cNvPr id="54" name="Afbeelding 53" descr="Afbeelding met strand, grond, buiten, persoon&#10;&#10;Automatisch gegenereerde beschrijving">
                <a:extLst>
                  <a:ext uri="{FF2B5EF4-FFF2-40B4-BE49-F238E27FC236}">
                    <a16:creationId xmlns:a16="http://schemas.microsoft.com/office/drawing/2014/main" id="{2738FB14-B301-8EA9-1A34-5D2CF99053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857"/>
              <a:stretch/>
            </p:blipFill>
            <p:spPr>
              <a:xfrm>
                <a:off x="8375713" y="1012908"/>
                <a:ext cx="1859225" cy="1845654"/>
              </a:xfrm>
              <a:prstGeom prst="flowChartConnector">
                <a:avLst/>
              </a:prstGeom>
            </p:spPr>
          </p:pic>
        </p:grp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5DAEAFAB-FC73-AE62-60F0-A1460DD205AD}"/>
                </a:ext>
              </a:extLst>
            </p:cNvPr>
            <p:cNvSpPr/>
            <p:nvPr/>
          </p:nvSpPr>
          <p:spPr>
            <a:xfrm>
              <a:off x="8366798" y="990250"/>
              <a:ext cx="1901942" cy="190194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638303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EC6F3440-5064-E5EF-673E-AF3C4C113F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64" y="129379"/>
            <a:ext cx="1548000" cy="972637"/>
          </a:xfrm>
          <a:prstGeom prst="rect">
            <a:avLst/>
          </a:prstGeom>
        </p:spPr>
      </p:pic>
      <p:sp>
        <p:nvSpPr>
          <p:cNvPr id="46" name="Tekstvak 45">
            <a:extLst>
              <a:ext uri="{FF2B5EF4-FFF2-40B4-BE49-F238E27FC236}">
                <a16:creationId xmlns:a16="http://schemas.microsoft.com/office/drawing/2014/main" id="{5CE7EF98-24C0-6C3D-1A78-A70C4ABB5520}"/>
              </a:ext>
            </a:extLst>
          </p:cNvPr>
          <p:cNvSpPr txBox="1"/>
          <p:nvPr/>
        </p:nvSpPr>
        <p:spPr>
          <a:xfrm>
            <a:off x="540083" y="232879"/>
            <a:ext cx="10559465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8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FLANER, MANGER AU RESTAURANT ET SHOPPING</a:t>
            </a:r>
          </a:p>
          <a:p>
            <a:pPr>
              <a:lnSpc>
                <a:spcPct val="80000"/>
              </a:lnSpc>
            </a:pPr>
            <a:r>
              <a:rPr lang="nl-BE" sz="38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SONT LES ACTIVITES LES PLUS POPULAIRES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A5AD29C6-4164-7C08-F530-30A150168084}"/>
              </a:ext>
            </a:extLst>
          </p:cNvPr>
          <p:cNvGrpSpPr/>
          <p:nvPr/>
        </p:nvGrpSpPr>
        <p:grpSpPr>
          <a:xfrm>
            <a:off x="-198884" y="3910935"/>
            <a:ext cx="3983047" cy="2598647"/>
            <a:chOff x="-290731" y="238230"/>
            <a:chExt cx="3983047" cy="2598647"/>
          </a:xfrm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7F1C7A4E-25E6-2749-DE68-3F931CE9D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793" y="238230"/>
              <a:ext cx="1656000" cy="1664627"/>
            </a:xfrm>
            <a:prstGeom prst="ellipse">
              <a:avLst/>
            </a:prstGeom>
            <a:ln w="3175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8B5CDCC2-4534-F323-6019-D74CC4AE369C}"/>
                </a:ext>
              </a:extLst>
            </p:cNvPr>
            <p:cNvGrpSpPr/>
            <p:nvPr/>
          </p:nvGrpSpPr>
          <p:grpSpPr>
            <a:xfrm>
              <a:off x="-290731" y="246958"/>
              <a:ext cx="3983047" cy="2589919"/>
              <a:chOff x="314388" y="304732"/>
              <a:chExt cx="3983047" cy="2589919"/>
            </a:xfrm>
          </p:grpSpPr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8E208012-B082-05D9-C1A5-43945149EC9C}"/>
                  </a:ext>
                </a:extLst>
              </p:cNvPr>
              <p:cNvSpPr txBox="1"/>
              <p:nvPr/>
            </p:nvSpPr>
            <p:spPr>
              <a:xfrm>
                <a:off x="314388" y="2032877"/>
                <a:ext cx="3983047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39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LONGUE PROMENADE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(PLAGE, DUNES)</a:t>
                </a:r>
              </a:p>
            </p:txBody>
          </p:sp>
          <p:sp>
            <p:nvSpPr>
              <p:cNvPr id="44" name="Ovaal 43">
                <a:extLst>
                  <a:ext uri="{FF2B5EF4-FFF2-40B4-BE49-F238E27FC236}">
                    <a16:creationId xmlns:a16="http://schemas.microsoft.com/office/drawing/2014/main" id="{CA83DDA2-FE3C-DED5-94F4-AE8AB6F941B9}"/>
                  </a:ext>
                </a:extLst>
              </p:cNvPr>
              <p:cNvSpPr/>
              <p:nvPr/>
            </p:nvSpPr>
            <p:spPr>
              <a:xfrm>
                <a:off x="1457904" y="304732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8149FD4-D7E8-32C9-59FB-F584776EE0F8}"/>
              </a:ext>
            </a:extLst>
          </p:cNvPr>
          <p:cNvGrpSpPr/>
          <p:nvPr/>
        </p:nvGrpSpPr>
        <p:grpSpPr>
          <a:xfrm>
            <a:off x="3818045" y="3910935"/>
            <a:ext cx="3983047" cy="2421478"/>
            <a:chOff x="8476395" y="-81582"/>
            <a:chExt cx="3983047" cy="2421478"/>
          </a:xfrm>
        </p:grpSpPr>
        <p:pic>
          <p:nvPicPr>
            <p:cNvPr id="49" name="Afbeelding 48">
              <a:extLst>
                <a:ext uri="{FF2B5EF4-FFF2-40B4-BE49-F238E27FC236}">
                  <a16:creationId xmlns:a16="http://schemas.microsoft.com/office/drawing/2014/main" id="{0E59A10A-3602-63AE-739A-4ACF28FA0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71845" y="-81582"/>
              <a:ext cx="1656000" cy="1740002"/>
            </a:xfrm>
            <a:prstGeom prst="flowChartConnector">
              <a:avLst/>
            </a:prstGeom>
          </p:spPr>
        </p:pic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F1AF0CB0-0CB8-14E0-5A86-4B24FE155E78}"/>
                </a:ext>
              </a:extLst>
            </p:cNvPr>
            <p:cNvGrpSpPr/>
            <p:nvPr/>
          </p:nvGrpSpPr>
          <p:grpSpPr>
            <a:xfrm>
              <a:off x="8476395" y="-26673"/>
              <a:ext cx="3983047" cy="2366569"/>
              <a:chOff x="8872367" y="116950"/>
              <a:chExt cx="3983047" cy="2366569"/>
            </a:xfrm>
          </p:grpSpPr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9483C92A-9029-73DC-3357-5EDB79CD4095}"/>
                  </a:ext>
                </a:extLst>
              </p:cNvPr>
              <p:cNvSpPr txBox="1"/>
              <p:nvPr/>
            </p:nvSpPr>
            <p:spPr>
              <a:xfrm>
                <a:off x="8872367" y="1867966"/>
                <a:ext cx="398304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36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CAFE, TERRASSE, BAR DE PLAGE</a:t>
                </a:r>
              </a:p>
            </p:txBody>
          </p:sp>
          <p:sp>
            <p:nvSpPr>
              <p:cNvPr id="53" name="Ovaal 52">
                <a:extLst>
                  <a:ext uri="{FF2B5EF4-FFF2-40B4-BE49-F238E27FC236}">
                    <a16:creationId xmlns:a16="http://schemas.microsoft.com/office/drawing/2014/main" id="{39D212F8-09C4-88BD-8F35-519829F205A5}"/>
                  </a:ext>
                </a:extLst>
              </p:cNvPr>
              <p:cNvSpPr/>
              <p:nvPr/>
            </p:nvSpPr>
            <p:spPr>
              <a:xfrm>
                <a:off x="9936519" y="116950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54" name="Groep 53">
            <a:extLst>
              <a:ext uri="{FF2B5EF4-FFF2-40B4-BE49-F238E27FC236}">
                <a16:creationId xmlns:a16="http://schemas.microsoft.com/office/drawing/2014/main" id="{A45ABABB-8865-956B-2C84-B217A234A666}"/>
              </a:ext>
            </a:extLst>
          </p:cNvPr>
          <p:cNvGrpSpPr/>
          <p:nvPr/>
        </p:nvGrpSpPr>
        <p:grpSpPr>
          <a:xfrm>
            <a:off x="7743653" y="3910935"/>
            <a:ext cx="4111060" cy="2310614"/>
            <a:chOff x="8551925" y="3636026"/>
            <a:chExt cx="4111060" cy="2310614"/>
          </a:xfrm>
        </p:grpSpPr>
        <p:pic>
          <p:nvPicPr>
            <p:cNvPr id="55" name="Afbeelding 54">
              <a:extLst>
                <a:ext uri="{FF2B5EF4-FFF2-40B4-BE49-F238E27FC236}">
                  <a16:creationId xmlns:a16="http://schemas.microsoft.com/office/drawing/2014/main" id="{4996F732-4588-B82A-E2A7-A4B498E39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" b="-252"/>
            <a:stretch/>
          </p:blipFill>
          <p:spPr>
            <a:xfrm>
              <a:off x="9678719" y="3669858"/>
              <a:ext cx="1656000" cy="1655999"/>
            </a:xfrm>
            <a:prstGeom prst="flowChartConnector">
              <a:avLst/>
            </a:prstGeom>
          </p:spPr>
        </p:pic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F0B17FF7-867A-7905-B70B-93B701F96B3B}"/>
                </a:ext>
              </a:extLst>
            </p:cNvPr>
            <p:cNvGrpSpPr/>
            <p:nvPr/>
          </p:nvGrpSpPr>
          <p:grpSpPr>
            <a:xfrm>
              <a:off x="8551925" y="3636026"/>
              <a:ext cx="4111060" cy="2310614"/>
              <a:chOff x="7273624" y="3775666"/>
              <a:chExt cx="4111060" cy="2310614"/>
            </a:xfrm>
          </p:grpSpPr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B9996EAA-1E8F-C2F7-2319-8EC280E45872}"/>
                  </a:ext>
                </a:extLst>
              </p:cNvPr>
              <p:cNvSpPr txBox="1"/>
              <p:nvPr/>
            </p:nvSpPr>
            <p:spPr>
              <a:xfrm>
                <a:off x="7273624" y="5470727"/>
                <a:ext cx="411106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32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ACTIVITES SUR LA PLAGE</a:t>
                </a:r>
              </a:p>
            </p:txBody>
          </p:sp>
          <p:sp>
            <p:nvSpPr>
              <p:cNvPr id="58" name="Ovaal 57">
                <a:extLst>
                  <a:ext uri="{FF2B5EF4-FFF2-40B4-BE49-F238E27FC236}">
                    <a16:creationId xmlns:a16="http://schemas.microsoft.com/office/drawing/2014/main" id="{299612CE-C9B9-F249-B9CB-D2853D6EB824}"/>
                  </a:ext>
                </a:extLst>
              </p:cNvPr>
              <p:cNvSpPr/>
              <p:nvPr/>
            </p:nvSpPr>
            <p:spPr>
              <a:xfrm>
                <a:off x="8378184" y="3775666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2AE18AC5-A304-4EDA-4FC6-19519BFAD2CC}"/>
              </a:ext>
            </a:extLst>
          </p:cNvPr>
          <p:cNvGrpSpPr/>
          <p:nvPr/>
        </p:nvGrpSpPr>
        <p:grpSpPr>
          <a:xfrm>
            <a:off x="7719266" y="1369565"/>
            <a:ext cx="3983047" cy="2403845"/>
            <a:chOff x="105629" y="3636957"/>
            <a:chExt cx="3983047" cy="2403845"/>
          </a:xfrm>
        </p:grpSpPr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F6548E09-585A-07F6-7F2C-C687EA3F0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1726" y="3636957"/>
              <a:ext cx="1656000" cy="1695530"/>
            </a:xfrm>
            <a:prstGeom prst="flowChartConnector">
              <a:avLst/>
            </a:prstGeom>
          </p:spPr>
        </p:pic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FA9CE219-200E-40B4-4891-2A426C96D292}"/>
                </a:ext>
              </a:extLst>
            </p:cNvPr>
            <p:cNvGrpSpPr/>
            <p:nvPr/>
          </p:nvGrpSpPr>
          <p:grpSpPr>
            <a:xfrm>
              <a:off x="105629" y="3639747"/>
              <a:ext cx="3983047" cy="2401055"/>
              <a:chOff x="-435401" y="3264208"/>
              <a:chExt cx="3983047" cy="2401055"/>
            </a:xfrm>
          </p:grpSpPr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BEFB9158-9D3B-B575-4422-0F9983551C9A}"/>
                  </a:ext>
                </a:extLst>
              </p:cNvPr>
              <p:cNvSpPr txBox="1"/>
              <p:nvPr/>
            </p:nvSpPr>
            <p:spPr>
              <a:xfrm>
                <a:off x="-435401" y="5049710"/>
                <a:ext cx="398304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47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SHOPPING</a:t>
                </a:r>
              </a:p>
            </p:txBody>
          </p:sp>
          <p:sp>
            <p:nvSpPr>
              <p:cNvPr id="63" name="Ovaal 62">
                <a:extLst>
                  <a:ext uri="{FF2B5EF4-FFF2-40B4-BE49-F238E27FC236}">
                    <a16:creationId xmlns:a16="http://schemas.microsoft.com/office/drawing/2014/main" id="{DAD5249C-1BB7-F258-0C8C-DD8752BF6B3E}"/>
                  </a:ext>
                </a:extLst>
              </p:cNvPr>
              <p:cNvSpPr/>
              <p:nvPr/>
            </p:nvSpPr>
            <p:spPr>
              <a:xfrm>
                <a:off x="683292" y="3264208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64" name="Groep 63">
            <a:extLst>
              <a:ext uri="{FF2B5EF4-FFF2-40B4-BE49-F238E27FC236}">
                <a16:creationId xmlns:a16="http://schemas.microsoft.com/office/drawing/2014/main" id="{8A403E1B-1338-AD1D-80B3-03482766D66F}"/>
              </a:ext>
            </a:extLst>
          </p:cNvPr>
          <p:cNvGrpSpPr/>
          <p:nvPr/>
        </p:nvGrpSpPr>
        <p:grpSpPr>
          <a:xfrm>
            <a:off x="3601096" y="1369565"/>
            <a:ext cx="4237231" cy="2401721"/>
            <a:chOff x="3868190" y="-1960"/>
            <a:chExt cx="4237231" cy="2401721"/>
          </a:xfrm>
        </p:grpSpPr>
        <p:pic>
          <p:nvPicPr>
            <p:cNvPr id="65" name="Afbeelding 64">
              <a:extLst>
                <a:ext uri="{FF2B5EF4-FFF2-40B4-BE49-F238E27FC236}">
                  <a16:creationId xmlns:a16="http://schemas.microsoft.com/office/drawing/2014/main" id="{82CD07F0-61C8-9ED0-ADBB-2A29145F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8585" y="1"/>
              <a:ext cx="1656000" cy="1689142"/>
            </a:xfrm>
            <a:prstGeom prst="flowChartConnector">
              <a:avLst/>
            </a:prstGeom>
          </p:spPr>
        </p:pic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D536B61E-723C-C8E9-43F0-676B5B5B8A9B}"/>
                </a:ext>
              </a:extLst>
            </p:cNvPr>
            <p:cNvGrpSpPr/>
            <p:nvPr/>
          </p:nvGrpSpPr>
          <p:grpSpPr>
            <a:xfrm>
              <a:off x="3868190" y="-1960"/>
              <a:ext cx="4237231" cy="2401721"/>
              <a:chOff x="4026923" y="-46017"/>
              <a:chExt cx="4237231" cy="2401721"/>
            </a:xfrm>
          </p:grpSpPr>
          <p:sp>
            <p:nvSpPr>
              <p:cNvPr id="67" name="Tekstvak 66">
                <a:extLst>
                  <a:ext uri="{FF2B5EF4-FFF2-40B4-BE49-F238E27FC236}">
                    <a16:creationId xmlns:a16="http://schemas.microsoft.com/office/drawing/2014/main" id="{85B7BFD6-5F1C-409D-DD58-60CED8A017D8}"/>
                  </a:ext>
                </a:extLst>
              </p:cNvPr>
              <p:cNvSpPr txBox="1"/>
              <p:nvPr/>
            </p:nvSpPr>
            <p:spPr>
              <a:xfrm>
                <a:off x="4026923" y="1740151"/>
                <a:ext cx="42372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51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RESTAURANT, BISTRO</a:t>
                </a:r>
              </a:p>
            </p:txBody>
          </p:sp>
          <p:sp>
            <p:nvSpPr>
              <p:cNvPr id="68" name="Ovaal 67">
                <a:extLst>
                  <a:ext uri="{FF2B5EF4-FFF2-40B4-BE49-F238E27FC236}">
                    <a16:creationId xmlns:a16="http://schemas.microsoft.com/office/drawing/2014/main" id="{A94EA4AF-6178-32AC-3438-2978DD35D2B8}"/>
                  </a:ext>
                </a:extLst>
              </p:cNvPr>
              <p:cNvSpPr/>
              <p:nvPr/>
            </p:nvSpPr>
            <p:spPr>
              <a:xfrm>
                <a:off x="5268218" y="-46017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56DB267A-1353-468E-B892-7D15CA712009}"/>
              </a:ext>
            </a:extLst>
          </p:cNvPr>
          <p:cNvGrpSpPr/>
          <p:nvPr/>
        </p:nvGrpSpPr>
        <p:grpSpPr>
          <a:xfrm>
            <a:off x="-198884" y="1369565"/>
            <a:ext cx="3983047" cy="2401721"/>
            <a:chOff x="-252415" y="1434038"/>
            <a:chExt cx="3983047" cy="2401721"/>
          </a:xfrm>
        </p:grpSpPr>
        <p:pic>
          <p:nvPicPr>
            <p:cNvPr id="9" name="Afbeelding 8" descr="Afbeelding met lucht, grond, buiten, kust&#10;&#10;Automatisch gegenereerde beschrijving">
              <a:extLst>
                <a:ext uri="{FF2B5EF4-FFF2-40B4-BE49-F238E27FC236}">
                  <a16:creationId xmlns:a16="http://schemas.microsoft.com/office/drawing/2014/main" id="{69F5B29B-5478-1407-36A0-96EDC4157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3" t="15073" r="23065" b="13717"/>
            <a:stretch/>
          </p:blipFill>
          <p:spPr>
            <a:xfrm>
              <a:off x="896669" y="1454393"/>
              <a:ext cx="1656000" cy="1680462"/>
            </a:xfrm>
            <a:prstGeom prst="ellipse">
              <a:avLst/>
            </a:prstGeom>
          </p:spPr>
        </p:pic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6A20693A-6602-31D7-3BDF-B4191F2F7608}"/>
                </a:ext>
              </a:extLst>
            </p:cNvPr>
            <p:cNvGrpSpPr/>
            <p:nvPr/>
          </p:nvGrpSpPr>
          <p:grpSpPr>
            <a:xfrm>
              <a:off x="-252415" y="1434038"/>
              <a:ext cx="3983047" cy="2401721"/>
              <a:chOff x="86810" y="367570"/>
              <a:chExt cx="3983047" cy="2401721"/>
            </a:xfrm>
          </p:grpSpPr>
          <p:sp>
            <p:nvSpPr>
              <p:cNvPr id="72" name="Tekstvak 71">
                <a:extLst>
                  <a:ext uri="{FF2B5EF4-FFF2-40B4-BE49-F238E27FC236}">
                    <a16:creationId xmlns:a16="http://schemas.microsoft.com/office/drawing/2014/main" id="{6AA36A76-17E2-2821-6409-E274A1C77A57}"/>
                  </a:ext>
                </a:extLst>
              </p:cNvPr>
              <p:cNvSpPr txBox="1"/>
              <p:nvPr/>
            </p:nvSpPr>
            <p:spPr>
              <a:xfrm>
                <a:off x="86810" y="2153738"/>
                <a:ext cx="398304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81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FLANER SUR LA DIGUE</a:t>
                </a: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D1A2B3EC-2478-D569-D43E-908ED10B8C2D}"/>
                  </a:ext>
                </a:extLst>
              </p:cNvPr>
              <p:cNvSpPr/>
              <p:nvPr/>
            </p:nvSpPr>
            <p:spPr>
              <a:xfrm>
                <a:off x="1204124" y="367570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80B9FE35-0E3A-8CD8-93AE-93F1CB47D7A1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01477D14-E03A-102F-D938-F016357694CF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CE75854-89D1-746D-EC22-E0180CEDB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745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710954" y="343500"/>
            <a:ext cx="103172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RESIDENTS EN HEBERGEMENTS</a:t>
            </a:r>
          </a:p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COMMERCIAUX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39AD4C8-00A6-DA2A-567F-0E007EC4078D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DAB1354-7426-3CA6-F729-E02052BEC5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" y="5616266"/>
            <a:ext cx="3387375" cy="124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13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1528" y="232879"/>
            <a:ext cx="11554534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VACANCIERS HENNUYERS A LA CÔTE BELGE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ACC46B-DD33-605E-416C-B6C4030E2491}"/>
              </a:ext>
            </a:extLst>
          </p:cNvPr>
          <p:cNvSpPr txBox="1"/>
          <p:nvPr/>
        </p:nvSpPr>
        <p:spPr>
          <a:xfrm>
            <a:off x="541528" y="1829710"/>
            <a:ext cx="4805543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ENVIRON 160 000 VACANCIERS HENNUYERS EN 2021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nl-BE" sz="2000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= 27% DES BELGES FRANCOPHONES SEJOURNANT DANS UN HEBERGEMENT COMMERCIAL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C3986B21-075D-CC16-5D37-D62BA843C310}"/>
              </a:ext>
            </a:extLst>
          </p:cNvPr>
          <p:cNvGrpSpPr/>
          <p:nvPr/>
        </p:nvGrpSpPr>
        <p:grpSpPr>
          <a:xfrm>
            <a:off x="5711542" y="2312103"/>
            <a:ext cx="6120000" cy="3845309"/>
            <a:chOff x="5530472" y="1506345"/>
            <a:chExt cx="6120000" cy="3845309"/>
          </a:xfrm>
        </p:grpSpPr>
        <p:pic>
          <p:nvPicPr>
            <p:cNvPr id="6" name="Afbeelding 5" descr="Afbeelding met kaart&#10;&#10;Automatisch gegenereerde beschrijving">
              <a:extLst>
                <a:ext uri="{FF2B5EF4-FFF2-40B4-BE49-F238E27FC236}">
                  <a16:creationId xmlns:a16="http://schemas.microsoft.com/office/drawing/2014/main" id="{F771D80D-D356-1902-B9B3-42617881C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472" y="1506345"/>
              <a:ext cx="6120000" cy="3845309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A088C6E-CA15-4145-E073-E67C0EFC6AE4}"/>
                </a:ext>
              </a:extLst>
            </p:cNvPr>
            <p:cNvSpPr txBox="1"/>
            <p:nvPr/>
          </p:nvSpPr>
          <p:spPr>
            <a:xfrm>
              <a:off x="6305546" y="2393314"/>
              <a:ext cx="2445490" cy="5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36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27</a:t>
              </a:r>
              <a:r>
                <a:rPr lang="nl-BE" sz="2800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%</a:t>
              </a:r>
              <a:endParaRPr lang="nl-BE" sz="36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9E68775-9F4B-2F30-A783-0BDBAD294316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22EFF657-EB66-7FDD-7385-6173E177394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2020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A341CD6-ACE8-FE79-2C11-7E692E635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76F76B4E-0AE2-1118-00E3-BB64BFD6F951}"/>
              </a:ext>
            </a:extLst>
          </p:cNvPr>
          <p:cNvSpPr txBox="1"/>
          <p:nvPr/>
        </p:nvSpPr>
        <p:spPr>
          <a:xfrm>
            <a:off x="3822117" y="4996085"/>
            <a:ext cx="4126561" cy="540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kumimoji="0" lang="fr-FR" altLang="nl-BE" sz="1800" b="0" i="0" u="none" strike="noStrike" cap="none" normalizeH="0" baseline="0" dirty="0">
                <a:ln>
                  <a:noFill/>
                </a:ln>
                <a:effectLst/>
                <a:highlight>
                  <a:srgbClr val="EAEBE3"/>
                </a:highlight>
                <a:latin typeface="Filson Pro Black" panose="02000000000000000000" pitchFamily="50" charset="0"/>
              </a:rPr>
              <a:t>LES PLUS POPULAIRES</a:t>
            </a:r>
            <a:r>
              <a:rPr lang="nl-BE" sz="1800" dirty="0">
                <a:highlight>
                  <a:srgbClr val="EAEBE3"/>
                </a:highlight>
                <a:latin typeface="Filson Pro Black" panose="02000000000000000000" pitchFamily="50" charset="0"/>
              </a:rPr>
              <a:t>: COXYDE, LA PANNE ET NIEUPORT</a:t>
            </a:r>
          </a:p>
        </p:txBody>
      </p:sp>
    </p:spTree>
    <p:extLst>
      <p:ext uri="{BB962C8B-B14F-4D97-AF65-F5344CB8AC3E}">
        <p14:creationId xmlns:p14="http://schemas.microsoft.com/office/powerpoint/2010/main" val="721239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0084" y="232879"/>
            <a:ext cx="9448890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PROFIL DU VACANCIER DU HAINAUT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CE71EF5-2F92-51D6-4271-A9FDF6C5A068}"/>
              </a:ext>
            </a:extLst>
          </p:cNvPr>
          <p:cNvGrpSpPr/>
          <p:nvPr/>
        </p:nvGrpSpPr>
        <p:grpSpPr>
          <a:xfrm>
            <a:off x="4267233" y="1008563"/>
            <a:ext cx="3248527" cy="2889199"/>
            <a:chOff x="3742755" y="1055176"/>
            <a:chExt cx="3248527" cy="2889199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D18982E0-A7B3-4699-D2B2-DBFECDD65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2083" y="1055176"/>
              <a:ext cx="2889199" cy="2889199"/>
            </a:xfrm>
            <a:prstGeom prst="rect">
              <a:avLst/>
            </a:prstGeom>
          </p:spPr>
        </p:pic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13951426-756B-955A-D18B-4217F040A138}"/>
                </a:ext>
              </a:extLst>
            </p:cNvPr>
            <p:cNvSpPr/>
            <p:nvPr/>
          </p:nvSpPr>
          <p:spPr>
            <a:xfrm>
              <a:off x="3907100" y="2893829"/>
              <a:ext cx="1012596" cy="1012596"/>
            </a:xfrm>
            <a:prstGeom prst="ellipse">
              <a:avLst/>
            </a:prstGeom>
            <a:solidFill>
              <a:srgbClr val="EAE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904F3E06-6A1C-C9D5-D68F-C5D45AA14942}"/>
                </a:ext>
              </a:extLst>
            </p:cNvPr>
            <p:cNvSpPr txBox="1"/>
            <p:nvPr/>
          </p:nvSpPr>
          <p:spPr>
            <a:xfrm>
              <a:off x="3907100" y="3095547"/>
              <a:ext cx="12970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ENFANTS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55994CE6-752E-0BF1-5A25-D2C56C805334}"/>
                </a:ext>
              </a:extLst>
            </p:cNvPr>
            <p:cNvSpPr txBox="1"/>
            <p:nvPr/>
          </p:nvSpPr>
          <p:spPr>
            <a:xfrm>
              <a:off x="3742755" y="3382691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33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30959D28-2CE6-2C74-6D60-5CFD65AFD6F1}"/>
              </a:ext>
            </a:extLst>
          </p:cNvPr>
          <p:cNvGrpSpPr/>
          <p:nvPr/>
        </p:nvGrpSpPr>
        <p:grpSpPr>
          <a:xfrm>
            <a:off x="8139811" y="1250164"/>
            <a:ext cx="3205257" cy="2836548"/>
            <a:chOff x="6338747" y="1254061"/>
            <a:chExt cx="3205257" cy="2836548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F725429A-BF15-154E-B65A-4EE8B19AE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8747" y="1254061"/>
              <a:ext cx="2836548" cy="2836548"/>
            </a:xfrm>
            <a:prstGeom prst="rect">
              <a:avLst/>
            </a:prstGeom>
          </p:spPr>
        </p:pic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9094D529-AC2A-81C0-1A50-12E127A54E6F}"/>
                </a:ext>
              </a:extLst>
            </p:cNvPr>
            <p:cNvSpPr/>
            <p:nvPr/>
          </p:nvSpPr>
          <p:spPr>
            <a:xfrm>
              <a:off x="8309183" y="1269228"/>
              <a:ext cx="958665" cy="958665"/>
            </a:xfrm>
            <a:prstGeom prst="ellipse">
              <a:avLst/>
            </a:prstGeom>
            <a:solidFill>
              <a:srgbClr val="EAE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70E60845-9539-F22B-3B34-1C0E3D7AF9D9}"/>
                </a:ext>
              </a:extLst>
            </p:cNvPr>
            <p:cNvSpPr txBox="1"/>
            <p:nvPr/>
          </p:nvSpPr>
          <p:spPr>
            <a:xfrm>
              <a:off x="8187910" y="1442452"/>
              <a:ext cx="11250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≥50 ANS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53696C8C-3788-3A1D-7EC8-16BEC596E745}"/>
                </a:ext>
              </a:extLst>
            </p:cNvPr>
            <p:cNvSpPr txBox="1"/>
            <p:nvPr/>
          </p:nvSpPr>
          <p:spPr>
            <a:xfrm>
              <a:off x="8075819" y="1668633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32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ECF8AF10-1663-A1C4-510B-40949B6483E0}"/>
              </a:ext>
            </a:extLst>
          </p:cNvPr>
          <p:cNvGrpSpPr/>
          <p:nvPr/>
        </p:nvGrpSpPr>
        <p:grpSpPr>
          <a:xfrm>
            <a:off x="186276" y="936064"/>
            <a:ext cx="3498374" cy="3301837"/>
            <a:chOff x="176512" y="963805"/>
            <a:chExt cx="4579621" cy="4273408"/>
          </a:xfrm>
        </p:grpSpPr>
        <p:pic>
          <p:nvPicPr>
            <p:cNvPr id="32" name="Afbeelding 31" descr="Afbeelding met persoon, person, elektronica, camera&#10;&#10;Automatisch gegenereerde beschrijving">
              <a:extLst>
                <a:ext uri="{FF2B5EF4-FFF2-40B4-BE49-F238E27FC236}">
                  <a16:creationId xmlns:a16="http://schemas.microsoft.com/office/drawing/2014/main" id="{A2AD4BAB-7540-CDBE-D2E1-335D7C925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512" y="1005294"/>
              <a:ext cx="4231919" cy="4231919"/>
            </a:xfrm>
            <a:prstGeom prst="rect">
              <a:avLst/>
            </a:prstGeom>
          </p:spPr>
        </p:pic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956AEF6D-3CCB-B4C7-DEFF-11896AA2CAA7}"/>
                </a:ext>
              </a:extLst>
            </p:cNvPr>
            <p:cNvSpPr/>
            <p:nvPr/>
          </p:nvSpPr>
          <p:spPr>
            <a:xfrm>
              <a:off x="3039078" y="963805"/>
              <a:ext cx="1645920" cy="1645920"/>
            </a:xfrm>
            <a:prstGeom prst="ellipse">
              <a:avLst/>
            </a:prstGeom>
            <a:solidFill>
              <a:srgbClr val="EAE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51A51C5B-1005-2E24-8F52-7AE79686BC29}"/>
                </a:ext>
              </a:extLst>
            </p:cNvPr>
            <p:cNvSpPr txBox="1"/>
            <p:nvPr/>
          </p:nvSpPr>
          <p:spPr>
            <a:xfrm>
              <a:off x="3107182" y="1553460"/>
              <a:ext cx="1470084" cy="677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36,5</a:t>
              </a:r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3E3CF894-A38D-CA62-0D63-976E7CF5003B}"/>
                </a:ext>
              </a:extLst>
            </p:cNvPr>
            <p:cNvSpPr txBox="1"/>
            <p:nvPr/>
          </p:nvSpPr>
          <p:spPr>
            <a:xfrm>
              <a:off x="3194153" y="2091872"/>
              <a:ext cx="1297051" cy="517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0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ANS</a:t>
              </a:r>
            </a:p>
          </p:txBody>
        </p:sp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E289C8DF-5A6B-FF40-CEC9-943B40006F86}"/>
                </a:ext>
              </a:extLst>
            </p:cNvPr>
            <p:cNvSpPr txBox="1"/>
            <p:nvPr/>
          </p:nvSpPr>
          <p:spPr>
            <a:xfrm>
              <a:off x="3139312" y="1203393"/>
              <a:ext cx="1616821" cy="517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EN MOY</a:t>
              </a: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E6E93962-1B10-7DE1-05D7-C7B06BDA103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C500016-2745-225E-A7CE-744BD44DF70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FB5478-E3FC-C918-067E-4BFBC059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D3FEAA2B-9E3E-FF83-C1BB-4F35C4A30074}"/>
              </a:ext>
            </a:extLst>
          </p:cNvPr>
          <p:cNvGrpSpPr/>
          <p:nvPr/>
        </p:nvGrpSpPr>
        <p:grpSpPr>
          <a:xfrm>
            <a:off x="1773219" y="3767491"/>
            <a:ext cx="4613220" cy="3053242"/>
            <a:chOff x="1773219" y="3767491"/>
            <a:chExt cx="4613220" cy="3053242"/>
          </a:xfrm>
        </p:grpSpPr>
        <p:pic>
          <p:nvPicPr>
            <p:cNvPr id="37" name="Afbeelding 36" descr="Afbeelding met persoon, sport, poseren&#10;&#10;Automatisch gegenereerde beschrijving">
              <a:extLst>
                <a:ext uri="{FF2B5EF4-FFF2-40B4-BE49-F238E27FC236}">
                  <a16:creationId xmlns:a16="http://schemas.microsoft.com/office/drawing/2014/main" id="{8C454225-FDF6-480F-BDB4-D2B666565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491453" y="3767491"/>
              <a:ext cx="3894986" cy="3053242"/>
            </a:xfrm>
            <a:prstGeom prst="rect">
              <a:avLst/>
            </a:prstGeom>
          </p:spPr>
        </p:pic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AF9368D2-C0B1-4E3B-B9C2-CF1CD9586A9E}"/>
                </a:ext>
              </a:extLst>
            </p:cNvPr>
            <p:cNvGrpSpPr/>
            <p:nvPr/>
          </p:nvGrpSpPr>
          <p:grpSpPr>
            <a:xfrm>
              <a:off x="1773219" y="5380016"/>
              <a:ext cx="1468185" cy="1083839"/>
              <a:chOff x="10294038" y="2291723"/>
              <a:chExt cx="1468185" cy="1083839"/>
            </a:xfrm>
          </p:grpSpPr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6B378C1B-BAD5-0460-857E-5527D02ECDCD}"/>
                  </a:ext>
                </a:extLst>
              </p:cNvPr>
              <p:cNvSpPr/>
              <p:nvPr/>
            </p:nvSpPr>
            <p:spPr>
              <a:xfrm>
                <a:off x="10447333" y="2291723"/>
                <a:ext cx="1083839" cy="1083839"/>
              </a:xfrm>
              <a:prstGeom prst="ellipse">
                <a:avLst/>
              </a:prstGeom>
              <a:solidFill>
                <a:srgbClr val="EAEB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F8925D04-8621-622F-B316-61813300FC75}"/>
                  </a:ext>
                </a:extLst>
              </p:cNvPr>
              <p:cNvSpPr txBox="1"/>
              <p:nvPr/>
            </p:nvSpPr>
            <p:spPr>
              <a:xfrm>
                <a:off x="10340403" y="2397339"/>
                <a:ext cx="11904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2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FAMILLE ÉLARGIE /AMIS</a:t>
                </a: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C607C70-F173-CFD8-7479-4B64CDA02A81}"/>
                  </a:ext>
                </a:extLst>
              </p:cNvPr>
              <p:cNvSpPr txBox="1"/>
              <p:nvPr/>
            </p:nvSpPr>
            <p:spPr>
              <a:xfrm>
                <a:off x="10294038" y="2807593"/>
                <a:ext cx="14681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4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37</a:t>
                </a:r>
                <a:r>
                  <a:rPr lang="nl-BE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24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</p:grpSp>
      </p:grp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D8D94424-2EE0-1E3C-9A6F-66E2026A20A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64" y="129379"/>
            <a:ext cx="1548000" cy="97263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CF53BE58-F8AA-481E-818A-2D3CF10674FF}"/>
              </a:ext>
            </a:extLst>
          </p:cNvPr>
          <p:cNvGrpSpPr/>
          <p:nvPr/>
        </p:nvGrpSpPr>
        <p:grpSpPr>
          <a:xfrm>
            <a:off x="6322179" y="4360102"/>
            <a:ext cx="2224009" cy="2215247"/>
            <a:chOff x="669289" y="1155178"/>
            <a:chExt cx="1901942" cy="1905172"/>
          </a:xfrm>
        </p:grpSpPr>
        <p:pic>
          <p:nvPicPr>
            <p:cNvPr id="6" name="Afbeelding 5" descr="Afbeelding met persoon, grond, buiten&#10;&#10;Automatisch gegenereerde beschrijving">
              <a:extLst>
                <a:ext uri="{FF2B5EF4-FFF2-40B4-BE49-F238E27FC236}">
                  <a16:creationId xmlns:a16="http://schemas.microsoft.com/office/drawing/2014/main" id="{18A2BC37-CDAB-C315-3441-DC341844E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01"/>
            <a:stretch/>
          </p:blipFill>
          <p:spPr>
            <a:xfrm>
              <a:off x="669289" y="1185978"/>
              <a:ext cx="1901942" cy="1874372"/>
            </a:xfrm>
            <a:prstGeom prst="flowChartConnector">
              <a:avLst/>
            </a:prstGeom>
          </p:spPr>
        </p:pic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8F248F5A-A9DB-96A5-EC9D-BE1AF1B012F0}"/>
                </a:ext>
              </a:extLst>
            </p:cNvPr>
            <p:cNvSpPr/>
            <p:nvPr/>
          </p:nvSpPr>
          <p:spPr>
            <a:xfrm>
              <a:off x="669289" y="1155178"/>
              <a:ext cx="1901942" cy="190194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0" name="Ovaal 9">
            <a:extLst>
              <a:ext uri="{FF2B5EF4-FFF2-40B4-BE49-F238E27FC236}">
                <a16:creationId xmlns:a16="http://schemas.microsoft.com/office/drawing/2014/main" id="{F740B47B-1362-380B-B574-44D00DE28F83}"/>
              </a:ext>
            </a:extLst>
          </p:cNvPr>
          <p:cNvSpPr/>
          <p:nvPr/>
        </p:nvSpPr>
        <p:spPr>
          <a:xfrm>
            <a:off x="8093958" y="5523567"/>
            <a:ext cx="1083839" cy="1083839"/>
          </a:xfrm>
          <a:prstGeom prst="ellipse">
            <a:avLst/>
          </a:prstGeom>
          <a:solidFill>
            <a:srgbClr val="EAE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FED48CB-F231-40E3-B3AF-FC61AE32C212}"/>
              </a:ext>
            </a:extLst>
          </p:cNvPr>
          <p:cNvSpPr txBox="1"/>
          <p:nvPr/>
        </p:nvSpPr>
        <p:spPr>
          <a:xfrm>
            <a:off x="7987352" y="5653062"/>
            <a:ext cx="1297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500" dirty="0">
                <a:solidFill>
                  <a:srgbClr val="182744"/>
                </a:solidFill>
                <a:latin typeface="Filson Pro Light" panose="02000000000000000000" pitchFamily="50" charset="0"/>
              </a:rPr>
              <a:t>AVEC ENFANTS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A929CDB-D0F0-3B5B-1A86-EC25DEB1D322}"/>
              </a:ext>
            </a:extLst>
          </p:cNvPr>
          <p:cNvSpPr txBox="1"/>
          <p:nvPr/>
        </p:nvSpPr>
        <p:spPr>
          <a:xfrm>
            <a:off x="7940664" y="6101649"/>
            <a:ext cx="1468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59</a:t>
            </a:r>
            <a:r>
              <a:rPr lang="nl-BE" dirty="0">
                <a:solidFill>
                  <a:srgbClr val="C10C1A"/>
                </a:solidFill>
                <a:latin typeface="Filson Pro Light" panose="02000000000000000000" pitchFamily="50" charset="0"/>
              </a:rPr>
              <a:t>%</a:t>
            </a:r>
            <a:endParaRPr lang="nl-BE" sz="2400" dirty="0">
              <a:solidFill>
                <a:srgbClr val="C10C1A"/>
              </a:solidFill>
              <a:latin typeface="Filson Pro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16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>
            <a:extLst>
              <a:ext uri="{FF2B5EF4-FFF2-40B4-BE49-F238E27FC236}">
                <a16:creationId xmlns:a16="http://schemas.microsoft.com/office/drawing/2014/main" id="{887EB402-AEB1-9D0D-728B-B156C8603E49}"/>
              </a:ext>
            </a:extLst>
          </p:cNvPr>
          <p:cNvSpPr txBox="1"/>
          <p:nvPr/>
        </p:nvSpPr>
        <p:spPr>
          <a:xfrm>
            <a:off x="540084" y="232879"/>
            <a:ext cx="9641330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PROFIL DU VACANCIER DU HAINAUT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3FBA6C76-FCCE-1A9D-4B98-3CD87B28BCC6}"/>
              </a:ext>
            </a:extLst>
          </p:cNvPr>
          <p:cNvGrpSpPr/>
          <p:nvPr/>
        </p:nvGrpSpPr>
        <p:grpSpPr>
          <a:xfrm>
            <a:off x="591900" y="3757491"/>
            <a:ext cx="8715060" cy="2176141"/>
            <a:chOff x="5995913" y="710949"/>
            <a:chExt cx="7892181" cy="2176141"/>
          </a:xfrm>
        </p:grpSpPr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1EDF9E94-CDA0-ED0E-496E-859FBD0FD274}"/>
                </a:ext>
              </a:extLst>
            </p:cNvPr>
            <p:cNvGrpSpPr/>
            <p:nvPr/>
          </p:nvGrpSpPr>
          <p:grpSpPr>
            <a:xfrm>
              <a:off x="8636674" y="1383219"/>
              <a:ext cx="5251420" cy="1182166"/>
              <a:chOff x="2276420" y="2106522"/>
              <a:chExt cx="4767641" cy="1182166"/>
            </a:xfrm>
          </p:grpSpPr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E4591131-F052-BE72-CD24-80D34736DC32}"/>
                  </a:ext>
                </a:extLst>
              </p:cNvPr>
              <p:cNvSpPr txBox="1"/>
              <p:nvPr/>
            </p:nvSpPr>
            <p:spPr>
              <a:xfrm>
                <a:off x="2276422" y="2106522"/>
                <a:ext cx="1512000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22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D4CC2924-5168-A9AC-E5C5-331B6D9AA9F6}"/>
                  </a:ext>
                </a:extLst>
              </p:cNvPr>
              <p:cNvSpPr txBox="1"/>
              <p:nvPr/>
            </p:nvSpPr>
            <p:spPr>
              <a:xfrm>
                <a:off x="2276420" y="2674224"/>
                <a:ext cx="4767641" cy="61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24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N’A PAS SEJOURNE A LA CÔTE BELGE</a:t>
                </a:r>
              </a:p>
              <a:p>
                <a:pPr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AU COURS DES 3 DERNIERES ANNEES</a:t>
                </a:r>
              </a:p>
            </p:txBody>
          </p:sp>
        </p:grpSp>
        <p:pic>
          <p:nvPicPr>
            <p:cNvPr id="78" name="Afbeelding 77" descr="Afbeelding met persoon, bril&#10;&#10;Automatisch gegenereerde beschrijving">
              <a:extLst>
                <a:ext uri="{FF2B5EF4-FFF2-40B4-BE49-F238E27FC236}">
                  <a16:creationId xmlns:a16="http://schemas.microsoft.com/office/drawing/2014/main" id="{DDA82F61-2FDC-550B-06CA-0BE5106E9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5913" y="710949"/>
              <a:ext cx="2698415" cy="2176141"/>
            </a:xfrm>
            <a:prstGeom prst="rect">
              <a:avLst/>
            </a:prstGeom>
          </p:spPr>
        </p:pic>
      </p:grp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91F12B12-F2F8-498C-9D63-0448E83EBAA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64" y="129379"/>
            <a:ext cx="1548000" cy="972637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A921BC71-0DE6-E2B0-B261-CC6A4BD68D7B}"/>
              </a:ext>
            </a:extLst>
          </p:cNvPr>
          <p:cNvGrpSpPr/>
          <p:nvPr/>
        </p:nvGrpSpPr>
        <p:grpSpPr>
          <a:xfrm>
            <a:off x="540084" y="1102016"/>
            <a:ext cx="7721587" cy="2020013"/>
            <a:chOff x="145400" y="775056"/>
            <a:chExt cx="7017774" cy="2020013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806013A7-DD5D-0F97-E389-4E796EEC63B6}"/>
                </a:ext>
              </a:extLst>
            </p:cNvPr>
            <p:cNvGrpSpPr/>
            <p:nvPr/>
          </p:nvGrpSpPr>
          <p:grpSpPr>
            <a:xfrm>
              <a:off x="2857838" y="1271689"/>
              <a:ext cx="4305336" cy="1207364"/>
              <a:chOff x="2728607" y="2006317"/>
              <a:chExt cx="3703724" cy="1207364"/>
            </a:xfrm>
          </p:grpSpPr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71E8798A-D5C7-3CD0-44C1-1924F2912B16}"/>
                  </a:ext>
                </a:extLst>
              </p:cNvPr>
              <p:cNvSpPr txBox="1"/>
              <p:nvPr/>
            </p:nvSpPr>
            <p:spPr>
              <a:xfrm>
                <a:off x="2765441" y="2006317"/>
                <a:ext cx="1512000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78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4BE5BF4-FECB-60FF-72F6-DA3F2F3524AE}"/>
                  </a:ext>
                </a:extLst>
              </p:cNvPr>
              <p:cNvSpPr txBox="1"/>
              <p:nvPr/>
            </p:nvSpPr>
            <p:spPr>
              <a:xfrm>
                <a:off x="2728607" y="2574019"/>
                <a:ext cx="3703724" cy="639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24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 SEJOURNE A LA CÔTE BELGE</a:t>
                </a:r>
              </a:p>
              <a:p>
                <a:pPr>
                  <a:lnSpc>
                    <a:spcPct val="80000"/>
                  </a:lnSpc>
                </a:pPr>
                <a:r>
                  <a:rPr lang="nl-BE" sz="20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CES 3 DERNIERES ANNEES</a:t>
                </a:r>
              </a:p>
            </p:txBody>
          </p:sp>
        </p:grp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EF91803B-230E-D7C7-FE26-818526F55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400" y="775056"/>
              <a:ext cx="2218831" cy="2020013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FFEB84C9-09B5-F3C0-F2FE-1BA0D6383611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1974E245-796F-C3DD-5AE6-8DBDAE9B8CC4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67F557B-E9C7-3984-0E22-9AC4DA4E8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8469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 met persoon, zitten&#10;&#10;Automatisch gegenereerde beschrijving">
            <a:extLst>
              <a:ext uri="{FF2B5EF4-FFF2-40B4-BE49-F238E27FC236}">
                <a16:creationId xmlns:a16="http://schemas.microsoft.com/office/drawing/2014/main" id="{575CC51A-8950-DA34-F7B2-42C8E047DB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/>
          <a:stretch/>
        </p:blipFill>
        <p:spPr>
          <a:xfrm>
            <a:off x="6096001" y="2156642"/>
            <a:ext cx="2445489" cy="2584800"/>
          </a:xfrm>
          <a:prstGeom prst="rect">
            <a:avLst/>
          </a:prstGeom>
        </p:spPr>
      </p:pic>
      <p:sp>
        <p:nvSpPr>
          <p:cNvPr id="30" name="Rechthoek 29">
            <a:extLst>
              <a:ext uri="{FF2B5EF4-FFF2-40B4-BE49-F238E27FC236}">
                <a16:creationId xmlns:a16="http://schemas.microsoft.com/office/drawing/2014/main" id="{B452BEAD-3335-F31E-F53A-B62E716268D9}"/>
              </a:ext>
            </a:extLst>
          </p:cNvPr>
          <p:cNvSpPr/>
          <p:nvPr/>
        </p:nvSpPr>
        <p:spPr>
          <a:xfrm>
            <a:off x="8750027" y="-6718"/>
            <a:ext cx="34360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3CB30209-C02C-F279-79CA-DFC80505EF03}"/>
              </a:ext>
            </a:extLst>
          </p:cNvPr>
          <p:cNvSpPr/>
          <p:nvPr/>
        </p:nvSpPr>
        <p:spPr>
          <a:xfrm>
            <a:off x="7237921" y="407092"/>
            <a:ext cx="2549931" cy="389055"/>
          </a:xfrm>
          <a:prstGeom prst="rect">
            <a:avLst/>
          </a:prstGeom>
          <a:solidFill>
            <a:srgbClr val="EAE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1131F105-C3FA-91FA-EF9A-0F9D9ADCB62C}"/>
              </a:ext>
            </a:extLst>
          </p:cNvPr>
          <p:cNvSpPr txBox="1"/>
          <p:nvPr/>
        </p:nvSpPr>
        <p:spPr>
          <a:xfrm>
            <a:off x="7264507" y="417142"/>
            <a:ext cx="2537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182744"/>
                </a:solidFill>
                <a:latin typeface="Filson Pro Black" panose="02000000000000000000" pitchFamily="50" charset="0"/>
                <a:ea typeface="Roboto Condensed" panose="02000000000000000000" pitchFamily="2" charset="0"/>
              </a:rPr>
              <a:t>AUTRES RAISONS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A05AF47D-2F38-C0E2-2481-97D77CD5CE4A}"/>
              </a:ext>
            </a:extLst>
          </p:cNvPr>
          <p:cNvGrpSpPr/>
          <p:nvPr/>
        </p:nvGrpSpPr>
        <p:grpSpPr>
          <a:xfrm>
            <a:off x="567293" y="2137144"/>
            <a:ext cx="2549931" cy="4087813"/>
            <a:chOff x="567293" y="2137144"/>
            <a:chExt cx="2549931" cy="4087813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0A6C893E-CF2F-6F32-A776-D93362A5A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734" y="2137144"/>
              <a:ext cx="2445490" cy="2583712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6EFCC447-4103-ABE2-319D-CC95E8A80A22}"/>
                </a:ext>
              </a:extLst>
            </p:cNvPr>
            <p:cNvSpPr txBox="1"/>
            <p:nvPr/>
          </p:nvSpPr>
          <p:spPr>
            <a:xfrm>
              <a:off x="709342" y="2179327"/>
              <a:ext cx="71459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1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20915CFD-7A54-35CC-B723-F6BD1369689F}"/>
                </a:ext>
              </a:extLst>
            </p:cNvPr>
            <p:cNvSpPr txBox="1"/>
            <p:nvPr/>
          </p:nvSpPr>
          <p:spPr>
            <a:xfrm>
              <a:off x="567293" y="4763039"/>
              <a:ext cx="2549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BIENFAITS DE L’AIR MARAIN</a:t>
              </a: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55AF6387-E580-B1F6-6932-1DBC7169B486}"/>
                </a:ext>
              </a:extLst>
            </p:cNvPr>
            <p:cNvSpPr txBox="1"/>
            <p:nvPr/>
          </p:nvSpPr>
          <p:spPr>
            <a:xfrm>
              <a:off x="671734" y="5628960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48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0D767F54-E8A8-6301-2CE5-41C5C3FC509B}"/>
              </a:ext>
            </a:extLst>
          </p:cNvPr>
          <p:cNvGrpSpPr/>
          <p:nvPr/>
        </p:nvGrpSpPr>
        <p:grpSpPr>
          <a:xfrm>
            <a:off x="3279426" y="2137144"/>
            <a:ext cx="2549931" cy="4087813"/>
            <a:chOff x="3279426" y="2137144"/>
            <a:chExt cx="2549931" cy="4087813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674981C-891B-AD12-1814-A65832EF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83867" y="2137144"/>
              <a:ext cx="2445490" cy="2583712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10F88161-9811-F6C8-A2F8-CF5D7AE1D4E8}"/>
                </a:ext>
              </a:extLst>
            </p:cNvPr>
            <p:cNvSpPr txBox="1"/>
            <p:nvPr/>
          </p:nvSpPr>
          <p:spPr>
            <a:xfrm>
              <a:off x="3373235" y="2157514"/>
              <a:ext cx="71459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2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E3737440-53B1-7E0A-61C6-3E1B4BE6D9D3}"/>
                </a:ext>
              </a:extLst>
            </p:cNvPr>
            <p:cNvSpPr txBox="1"/>
            <p:nvPr/>
          </p:nvSpPr>
          <p:spPr>
            <a:xfrm>
              <a:off x="3279426" y="4763039"/>
              <a:ext cx="2549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CADRE IDEAL POUR SE RESSOURCER</a:t>
              </a:r>
            </a:p>
          </p:txBody>
        </p:sp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B459CE1A-D099-D348-37C2-124028D85739}"/>
                </a:ext>
              </a:extLst>
            </p:cNvPr>
            <p:cNvSpPr txBox="1"/>
            <p:nvPr/>
          </p:nvSpPr>
          <p:spPr>
            <a:xfrm>
              <a:off x="3383867" y="5628960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34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9C3DC8FA-07E7-6EA9-43F3-BF738C345F62}"/>
              </a:ext>
            </a:extLst>
          </p:cNvPr>
          <p:cNvGrpSpPr/>
          <p:nvPr/>
        </p:nvGrpSpPr>
        <p:grpSpPr>
          <a:xfrm>
            <a:off x="5991559" y="2171166"/>
            <a:ext cx="2549931" cy="4053790"/>
            <a:chOff x="5991559" y="2171166"/>
            <a:chExt cx="2549931" cy="4053790"/>
          </a:xfrm>
        </p:grpSpPr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DA0CB39-07D9-F729-85EE-9D2CD9D58989}"/>
                </a:ext>
              </a:extLst>
            </p:cNvPr>
            <p:cNvSpPr txBox="1"/>
            <p:nvPr/>
          </p:nvSpPr>
          <p:spPr>
            <a:xfrm>
              <a:off x="6133651" y="2171166"/>
              <a:ext cx="71459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3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F701B20-AEAB-710A-3370-56A056F13E7E}"/>
                </a:ext>
              </a:extLst>
            </p:cNvPr>
            <p:cNvSpPr txBox="1"/>
            <p:nvPr/>
          </p:nvSpPr>
          <p:spPr>
            <a:xfrm>
              <a:off x="5991559" y="4763039"/>
              <a:ext cx="254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HABITUDE</a:t>
              </a:r>
            </a:p>
          </p:txBody>
        </p:sp>
        <p:sp>
          <p:nvSpPr>
            <p:cNvPr id="51" name="Tekstvak 50">
              <a:extLst>
                <a:ext uri="{FF2B5EF4-FFF2-40B4-BE49-F238E27FC236}">
                  <a16:creationId xmlns:a16="http://schemas.microsoft.com/office/drawing/2014/main" id="{76C1837A-25D0-A941-A445-6050240BD3EB}"/>
                </a:ext>
              </a:extLst>
            </p:cNvPr>
            <p:cNvSpPr txBox="1"/>
            <p:nvPr/>
          </p:nvSpPr>
          <p:spPr>
            <a:xfrm>
              <a:off x="6043779" y="5628959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33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1A717DF5-3101-2BDA-8A9F-B79B02697F4A}"/>
              </a:ext>
            </a:extLst>
          </p:cNvPr>
          <p:cNvGrpSpPr/>
          <p:nvPr/>
        </p:nvGrpSpPr>
        <p:grpSpPr>
          <a:xfrm>
            <a:off x="9304558" y="1026753"/>
            <a:ext cx="2557486" cy="1887535"/>
            <a:chOff x="9421796" y="308270"/>
            <a:chExt cx="2557486" cy="1887535"/>
          </a:xfrm>
          <a:noFill/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EA201C2F-05F0-45E1-EEBA-4D99A5E711F4}"/>
                </a:ext>
              </a:extLst>
            </p:cNvPr>
            <p:cNvGrpSpPr/>
            <p:nvPr/>
          </p:nvGrpSpPr>
          <p:grpSpPr>
            <a:xfrm>
              <a:off x="9421796" y="1455431"/>
              <a:ext cx="2557486" cy="740374"/>
              <a:chOff x="9393433" y="1580851"/>
              <a:chExt cx="2557486" cy="740374"/>
            </a:xfrm>
            <a:grpFill/>
          </p:grpSpPr>
          <p:sp>
            <p:nvSpPr>
              <p:cNvPr id="31" name="Tekstvak 30">
                <a:extLst>
                  <a:ext uri="{FF2B5EF4-FFF2-40B4-BE49-F238E27FC236}">
                    <a16:creationId xmlns:a16="http://schemas.microsoft.com/office/drawing/2014/main" id="{77C9C4DB-2671-DFA6-5B89-2C20EB413BEF}"/>
                  </a:ext>
                </a:extLst>
              </p:cNvPr>
              <p:cNvSpPr txBox="1"/>
              <p:nvPr/>
            </p:nvSpPr>
            <p:spPr>
              <a:xfrm>
                <a:off x="9400988" y="1951893"/>
                <a:ext cx="2549931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 err="1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Mer</a:t>
                </a: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 &amp; </a:t>
                </a:r>
                <a:r>
                  <a:rPr lang="nl-BE" dirty="0" err="1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plage</a:t>
                </a:r>
                <a:endParaRPr lang="nl-BE" dirty="0">
                  <a:solidFill>
                    <a:srgbClr val="182744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C4492FEC-197B-8E06-8571-952DE95475B3}"/>
                  </a:ext>
                </a:extLst>
              </p:cNvPr>
              <p:cNvSpPr txBox="1"/>
              <p:nvPr/>
            </p:nvSpPr>
            <p:spPr>
              <a:xfrm>
                <a:off x="9393433" y="1580851"/>
                <a:ext cx="2445490" cy="44493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28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28</a:t>
                </a:r>
                <a:r>
                  <a:rPr lang="nl-BE" sz="20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28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</p:grp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32D5950B-3C36-3A4E-2C44-E39A3288F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02275" y="308270"/>
              <a:ext cx="1166718" cy="987223"/>
            </a:xfrm>
            <a:prstGeom prst="rect">
              <a:avLst/>
            </a:prstGeom>
          </p:spPr>
        </p:pic>
      </p:grpSp>
      <p:pic>
        <p:nvPicPr>
          <p:cNvPr id="24" name="Afbeelding 23" descr="Afbeelding met kaart&#10;&#10;Automatisch gegenereerde beschrijving">
            <a:extLst>
              <a:ext uri="{FF2B5EF4-FFF2-40B4-BE49-F238E27FC236}">
                <a16:creationId xmlns:a16="http://schemas.microsoft.com/office/drawing/2014/main" id="{CCF44852-E460-84E7-2631-05972F01AE3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64" y="129379"/>
            <a:ext cx="1548000" cy="972637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5D702D0A-EDB7-2421-C3E8-3695B5022938}"/>
              </a:ext>
            </a:extLst>
          </p:cNvPr>
          <p:cNvGrpSpPr/>
          <p:nvPr/>
        </p:nvGrpSpPr>
        <p:grpSpPr>
          <a:xfrm>
            <a:off x="9332697" y="6059163"/>
            <a:ext cx="2582072" cy="730994"/>
            <a:chOff x="9393433" y="5865875"/>
            <a:chExt cx="2582072" cy="730994"/>
          </a:xfrm>
        </p:grpSpPr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79E09949-F9E9-B4C7-9C15-B3956E369E94}"/>
                </a:ext>
              </a:extLst>
            </p:cNvPr>
            <p:cNvSpPr txBox="1"/>
            <p:nvPr/>
          </p:nvSpPr>
          <p:spPr>
            <a:xfrm>
              <a:off x="9425574" y="6227537"/>
              <a:ext cx="254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Proximité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D4B0833C-A1D7-5A80-926B-88972D10A540}"/>
                </a:ext>
              </a:extLst>
            </p:cNvPr>
            <p:cNvSpPr txBox="1"/>
            <p:nvPr/>
          </p:nvSpPr>
          <p:spPr>
            <a:xfrm>
              <a:off x="9393433" y="5865875"/>
              <a:ext cx="2445490" cy="44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8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25</a:t>
              </a:r>
              <a:r>
                <a:rPr lang="nl-BE" sz="20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8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1E7219A9-EBF5-3E07-5F32-8BB5C3751E77}"/>
              </a:ext>
            </a:extLst>
          </p:cNvPr>
          <p:cNvGrpSpPr/>
          <p:nvPr/>
        </p:nvGrpSpPr>
        <p:grpSpPr>
          <a:xfrm>
            <a:off x="9332697" y="4051320"/>
            <a:ext cx="2549931" cy="755861"/>
            <a:chOff x="9393693" y="3616947"/>
            <a:chExt cx="2549931" cy="755861"/>
          </a:xfrm>
        </p:grpSpPr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1A950F50-849B-E6DA-8D70-3D2D07EB9474}"/>
                </a:ext>
              </a:extLst>
            </p:cNvPr>
            <p:cNvSpPr txBox="1"/>
            <p:nvPr/>
          </p:nvSpPr>
          <p:spPr>
            <a:xfrm>
              <a:off x="9393693" y="4003476"/>
              <a:ext cx="254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Se </a:t>
              </a:r>
              <a:r>
                <a:rPr lang="nl-BE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balader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6C8B6CFA-870A-9BA8-47BF-56BBB030E52D}"/>
                </a:ext>
              </a:extLst>
            </p:cNvPr>
            <p:cNvSpPr txBox="1"/>
            <p:nvPr/>
          </p:nvSpPr>
          <p:spPr>
            <a:xfrm>
              <a:off x="9400988" y="3616947"/>
              <a:ext cx="2445490" cy="44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8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26</a:t>
              </a:r>
              <a:r>
                <a:rPr lang="nl-BE" sz="20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8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44ED9CDD-5853-0938-0B2E-7ED4400F1473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8CC6F7D6-0021-E28C-EFBC-FB14B00BB32A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CB1C6774-72C3-1055-579A-2E23BFA0E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27" name="Tekstvak 26">
            <a:extLst>
              <a:ext uri="{FF2B5EF4-FFF2-40B4-BE49-F238E27FC236}">
                <a16:creationId xmlns:a16="http://schemas.microsoft.com/office/drawing/2014/main" id="{622731B8-6311-B048-38C5-15889AED5CC9}"/>
              </a:ext>
            </a:extLst>
          </p:cNvPr>
          <p:cNvSpPr txBox="1"/>
          <p:nvPr/>
        </p:nvSpPr>
        <p:spPr>
          <a:xfrm>
            <a:off x="540084" y="232879"/>
            <a:ext cx="6226476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RAISONS POUR DES VACANCES A LA MER</a:t>
            </a:r>
          </a:p>
        </p:txBody>
      </p:sp>
      <p:grpSp>
        <p:nvGrpSpPr>
          <p:cNvPr id="68" name="Groep 67">
            <a:extLst>
              <a:ext uri="{FF2B5EF4-FFF2-40B4-BE49-F238E27FC236}">
                <a16:creationId xmlns:a16="http://schemas.microsoft.com/office/drawing/2014/main" id="{056416B7-5429-FECE-FB29-C88711C81D7C}"/>
              </a:ext>
            </a:extLst>
          </p:cNvPr>
          <p:cNvGrpSpPr/>
          <p:nvPr/>
        </p:nvGrpSpPr>
        <p:grpSpPr>
          <a:xfrm>
            <a:off x="9656315" y="4882876"/>
            <a:ext cx="2046586" cy="1236162"/>
            <a:chOff x="9656315" y="4882876"/>
            <a:chExt cx="2046586" cy="1236162"/>
          </a:xfrm>
        </p:grpSpPr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8D1187B2-302C-04D0-6F72-9FBE93204B4F}"/>
                </a:ext>
              </a:extLst>
            </p:cNvPr>
            <p:cNvGrpSpPr/>
            <p:nvPr/>
          </p:nvGrpSpPr>
          <p:grpSpPr>
            <a:xfrm>
              <a:off x="9656315" y="4918142"/>
              <a:ext cx="1200896" cy="1200896"/>
              <a:chOff x="9124160" y="5099886"/>
              <a:chExt cx="1200896" cy="1200896"/>
            </a:xfrm>
          </p:grpSpPr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E0206716-23F2-CA32-2BF6-793388F11ACA}"/>
                  </a:ext>
                </a:extLst>
              </p:cNvPr>
              <p:cNvGrpSpPr/>
              <p:nvPr/>
            </p:nvGrpSpPr>
            <p:grpSpPr>
              <a:xfrm>
                <a:off x="9124160" y="5099886"/>
                <a:ext cx="1200896" cy="1200896"/>
                <a:chOff x="9330652" y="5291911"/>
                <a:chExt cx="914400" cy="914400"/>
              </a:xfrm>
            </p:grpSpPr>
            <p:pic>
              <p:nvPicPr>
                <p:cNvPr id="54" name="Graphic 53" descr="Markering met effen opvulling">
                  <a:extLst>
                    <a:ext uri="{FF2B5EF4-FFF2-40B4-BE49-F238E27FC236}">
                      <a16:creationId xmlns:a16="http://schemas.microsoft.com/office/drawing/2014/main" id="{0C9887BA-ED3F-5DF9-3E6D-27F92311BE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30652" y="5291911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55" name="Ovaal 54">
                  <a:extLst>
                    <a:ext uri="{FF2B5EF4-FFF2-40B4-BE49-F238E27FC236}">
                      <a16:creationId xmlns:a16="http://schemas.microsoft.com/office/drawing/2014/main" id="{CA66DC92-0216-B1DC-DAD2-A52A426ECABE}"/>
                    </a:ext>
                  </a:extLst>
                </p:cNvPr>
                <p:cNvSpPr/>
                <p:nvPr/>
              </p:nvSpPr>
              <p:spPr>
                <a:xfrm>
                  <a:off x="9647406" y="5491158"/>
                  <a:ext cx="274207" cy="274207"/>
                </a:xfrm>
                <a:prstGeom prst="ellipse">
                  <a:avLst/>
                </a:prstGeom>
                <a:solidFill>
                  <a:srgbClr val="F6D7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C064A2A7-97FE-6226-0E7D-B01AA72C4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492090" y="5414913"/>
                <a:ext cx="456255" cy="214046"/>
              </a:xfrm>
              <a:prstGeom prst="rect">
                <a:avLst/>
              </a:prstGeom>
            </p:spPr>
          </p:pic>
        </p:grp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19F3DE56-98E2-1D18-CF42-7063C2FBD8CA}"/>
                </a:ext>
              </a:extLst>
            </p:cNvPr>
            <p:cNvGrpSpPr/>
            <p:nvPr/>
          </p:nvGrpSpPr>
          <p:grpSpPr>
            <a:xfrm>
              <a:off x="10856457" y="4882876"/>
              <a:ext cx="846444" cy="846444"/>
              <a:chOff x="10074932" y="5038761"/>
              <a:chExt cx="846444" cy="846444"/>
            </a:xfrm>
          </p:grpSpPr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F8511B31-34DE-7CC0-ECA4-6CE373BE87D5}"/>
                  </a:ext>
                </a:extLst>
              </p:cNvPr>
              <p:cNvGrpSpPr/>
              <p:nvPr/>
            </p:nvGrpSpPr>
            <p:grpSpPr>
              <a:xfrm>
                <a:off x="10074932" y="5038761"/>
                <a:ext cx="846444" cy="846444"/>
                <a:chOff x="9330652" y="5291911"/>
                <a:chExt cx="914400" cy="914400"/>
              </a:xfrm>
            </p:grpSpPr>
            <p:pic>
              <p:nvPicPr>
                <p:cNvPr id="62" name="Graphic 61" descr="Markering met effen opvulling">
                  <a:extLst>
                    <a:ext uri="{FF2B5EF4-FFF2-40B4-BE49-F238E27FC236}">
                      <a16:creationId xmlns:a16="http://schemas.microsoft.com/office/drawing/2014/main" id="{0A30740A-7739-68CF-0249-9122C5380A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30652" y="5291911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63" name="Ovaal 62">
                  <a:extLst>
                    <a:ext uri="{FF2B5EF4-FFF2-40B4-BE49-F238E27FC236}">
                      <a16:creationId xmlns:a16="http://schemas.microsoft.com/office/drawing/2014/main" id="{F004A6EC-9466-1953-88B3-A2E93DE9330A}"/>
                    </a:ext>
                  </a:extLst>
                </p:cNvPr>
                <p:cNvSpPr/>
                <p:nvPr/>
              </p:nvSpPr>
              <p:spPr>
                <a:xfrm>
                  <a:off x="9647406" y="5491158"/>
                  <a:ext cx="274207" cy="274207"/>
                </a:xfrm>
                <a:prstGeom prst="ellipse">
                  <a:avLst/>
                </a:prstGeom>
                <a:solidFill>
                  <a:srgbClr val="F6D7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35" name="Graphic 34" descr="Introductiepagina met effen opvulling">
                <a:extLst>
                  <a:ext uri="{FF2B5EF4-FFF2-40B4-BE49-F238E27FC236}">
                    <a16:creationId xmlns:a16="http://schemas.microsoft.com/office/drawing/2014/main" id="{805D21B9-089B-9CCA-536D-24F0182F5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0342296" y="5173377"/>
                <a:ext cx="322091" cy="322091"/>
              </a:xfrm>
              <a:prstGeom prst="rect">
                <a:avLst/>
              </a:prstGeom>
            </p:spPr>
          </p:pic>
        </p:grpSp>
        <p:sp>
          <p:nvSpPr>
            <p:cNvPr id="67" name="Vrije vorm: vorm 66">
              <a:extLst>
                <a:ext uri="{FF2B5EF4-FFF2-40B4-BE49-F238E27FC236}">
                  <a16:creationId xmlns:a16="http://schemas.microsoft.com/office/drawing/2014/main" id="{7AD1D2CF-1C2C-FEF2-2108-F458290692F3}"/>
                </a:ext>
              </a:extLst>
            </p:cNvPr>
            <p:cNvSpPr/>
            <p:nvPr/>
          </p:nvSpPr>
          <p:spPr>
            <a:xfrm>
              <a:off x="10259568" y="5492373"/>
              <a:ext cx="1014984" cy="489705"/>
            </a:xfrm>
            <a:custGeom>
              <a:avLst/>
              <a:gdLst>
                <a:gd name="connsiteX0" fmla="*/ 0 w 1014984"/>
                <a:gd name="connsiteY0" fmla="*/ 442083 h 489705"/>
                <a:gd name="connsiteX1" fmla="*/ 457200 w 1014984"/>
                <a:gd name="connsiteY1" fmla="*/ 451227 h 489705"/>
                <a:gd name="connsiteX2" fmla="*/ 530352 w 1014984"/>
                <a:gd name="connsiteY2" fmla="*/ 21459 h 489705"/>
                <a:gd name="connsiteX3" fmla="*/ 1014984 w 1014984"/>
                <a:gd name="connsiteY3" fmla="*/ 103755 h 48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4984" h="489705">
                  <a:moveTo>
                    <a:pt x="0" y="442083"/>
                  </a:moveTo>
                  <a:cubicBezTo>
                    <a:pt x="184404" y="481707"/>
                    <a:pt x="368808" y="521331"/>
                    <a:pt x="457200" y="451227"/>
                  </a:cubicBezTo>
                  <a:cubicBezTo>
                    <a:pt x="545592" y="381123"/>
                    <a:pt x="437388" y="79371"/>
                    <a:pt x="530352" y="21459"/>
                  </a:cubicBezTo>
                  <a:cubicBezTo>
                    <a:pt x="623316" y="-36453"/>
                    <a:pt x="819150" y="33651"/>
                    <a:pt x="1014984" y="103755"/>
                  </a:cubicBezTo>
                </a:path>
              </a:pathLst>
            </a:custGeom>
            <a:noFill/>
            <a:ln w="12700">
              <a:solidFill>
                <a:srgbClr val="F6D7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73" name="Graphic 72" descr="Lopen met effen opvulling">
            <a:extLst>
              <a:ext uri="{FF2B5EF4-FFF2-40B4-BE49-F238E27FC236}">
                <a16:creationId xmlns:a16="http://schemas.microsoft.com/office/drawing/2014/main" id="{A4FB70A6-AB5B-67EE-546D-56555F4C73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096304" y="3067776"/>
            <a:ext cx="939521" cy="9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84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, weg, rijden, transport&#10;&#10;Automatisch gegenereerde beschrijving">
            <a:extLst>
              <a:ext uri="{FF2B5EF4-FFF2-40B4-BE49-F238E27FC236}">
                <a16:creationId xmlns:a16="http://schemas.microsoft.com/office/drawing/2014/main" id="{D1D359FF-9941-062D-3065-85E48CCCE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4" r="4416"/>
          <a:stretch/>
        </p:blipFill>
        <p:spPr>
          <a:xfrm>
            <a:off x="9522334" y="4041469"/>
            <a:ext cx="1776218" cy="1804685"/>
          </a:xfrm>
          <a:prstGeom prst="flowChartConnector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BDE823A-EBC1-BD54-684C-7B66FBE6D734}"/>
              </a:ext>
            </a:extLst>
          </p:cNvPr>
          <p:cNvSpPr txBox="1"/>
          <p:nvPr/>
        </p:nvSpPr>
        <p:spPr>
          <a:xfrm>
            <a:off x="1998409" y="2844977"/>
            <a:ext cx="8195181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ACTIVITES FREQUENTES</a:t>
            </a:r>
          </a:p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 LES PLUS POPULAIRES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E57ACB3E-A90F-6769-29B1-3AEE07319BED}"/>
              </a:ext>
            </a:extLst>
          </p:cNvPr>
          <p:cNvGrpSpPr/>
          <p:nvPr/>
        </p:nvGrpSpPr>
        <p:grpSpPr>
          <a:xfrm>
            <a:off x="-455250" y="146003"/>
            <a:ext cx="3983047" cy="2634366"/>
            <a:chOff x="-480650" y="289705"/>
            <a:chExt cx="3983047" cy="2634366"/>
          </a:xfrm>
        </p:grpSpPr>
        <p:pic>
          <p:nvPicPr>
            <p:cNvPr id="37" name="Afbeelding 36">
              <a:extLst>
                <a:ext uri="{FF2B5EF4-FFF2-40B4-BE49-F238E27FC236}">
                  <a16:creationId xmlns:a16="http://schemas.microsoft.com/office/drawing/2014/main" id="{312361A2-D571-FA83-1F13-B2655431D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793" y="289705"/>
              <a:ext cx="1859225" cy="1908000"/>
            </a:xfrm>
            <a:prstGeom prst="ellipse">
              <a:avLst/>
            </a:prstGeom>
            <a:ln w="3175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6695BD2-FCB2-D4FC-3A07-247C16BF2D73}"/>
                </a:ext>
              </a:extLst>
            </p:cNvPr>
            <p:cNvGrpSpPr/>
            <p:nvPr/>
          </p:nvGrpSpPr>
          <p:grpSpPr>
            <a:xfrm>
              <a:off x="-480650" y="289705"/>
              <a:ext cx="3983047" cy="2634366"/>
              <a:chOff x="124469" y="347479"/>
              <a:chExt cx="3983047" cy="2634366"/>
            </a:xfrm>
          </p:grpSpPr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ACF157C2-F718-8448-B752-107E1EB4CF8C}"/>
                  </a:ext>
                </a:extLst>
              </p:cNvPr>
              <p:cNvSpPr txBox="1"/>
              <p:nvPr/>
            </p:nvSpPr>
            <p:spPr>
              <a:xfrm>
                <a:off x="124469" y="2335514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90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SE BALADER</a:t>
                </a:r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D7B821D6-2F21-1F64-C497-8331983CADCE}"/>
                  </a:ext>
                </a:extLst>
              </p:cNvPr>
              <p:cNvSpPr/>
              <p:nvPr/>
            </p:nvSpPr>
            <p:spPr>
              <a:xfrm>
                <a:off x="1202486" y="347479"/>
                <a:ext cx="1896601" cy="1896601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0B7057AA-0490-7143-39C2-058B148D3441}"/>
              </a:ext>
            </a:extLst>
          </p:cNvPr>
          <p:cNvGrpSpPr/>
          <p:nvPr/>
        </p:nvGrpSpPr>
        <p:grpSpPr>
          <a:xfrm>
            <a:off x="2265289" y="242813"/>
            <a:ext cx="5397491" cy="2437463"/>
            <a:chOff x="3280699" y="-1960"/>
            <a:chExt cx="5397491" cy="2437463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CF1327A8-CAD8-9E48-36A8-60579D871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4081" y="1"/>
              <a:ext cx="1786372" cy="1822123"/>
            </a:xfrm>
            <a:prstGeom prst="flowChartConnector">
              <a:avLst/>
            </a:prstGeom>
          </p:spPr>
        </p:pic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BB953EBA-608F-6C9F-F7EA-740A76EF191E}"/>
                </a:ext>
              </a:extLst>
            </p:cNvPr>
            <p:cNvGrpSpPr/>
            <p:nvPr/>
          </p:nvGrpSpPr>
          <p:grpSpPr>
            <a:xfrm>
              <a:off x="3280699" y="-1960"/>
              <a:ext cx="5397491" cy="2437463"/>
              <a:chOff x="3439432" y="-46017"/>
              <a:chExt cx="5397491" cy="2437463"/>
            </a:xfrm>
          </p:grpSpPr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AA12BD96-B053-2127-99DD-B086520390F5}"/>
                  </a:ext>
                </a:extLst>
              </p:cNvPr>
              <p:cNvSpPr txBox="1"/>
              <p:nvPr/>
            </p:nvSpPr>
            <p:spPr>
              <a:xfrm>
                <a:off x="3439432" y="1745115"/>
                <a:ext cx="53974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67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RESTAURANT, BISTRO, RESTAURANT ETOILE</a:t>
                </a:r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E6B79F06-B9AC-18AB-B3A0-B1AB7FBCE323}"/>
                  </a:ext>
                </a:extLst>
              </p:cNvPr>
              <p:cNvSpPr/>
              <p:nvPr/>
            </p:nvSpPr>
            <p:spPr>
              <a:xfrm>
                <a:off x="5163714" y="-46017"/>
                <a:ext cx="1864572" cy="179113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3BFBF4B-C314-4B70-5388-D907C818264F}"/>
              </a:ext>
            </a:extLst>
          </p:cNvPr>
          <p:cNvGrpSpPr/>
          <p:nvPr/>
        </p:nvGrpSpPr>
        <p:grpSpPr>
          <a:xfrm>
            <a:off x="7488045" y="192568"/>
            <a:ext cx="3983047" cy="2498353"/>
            <a:chOff x="8490435" y="174186"/>
            <a:chExt cx="3983047" cy="2498353"/>
          </a:xfrm>
        </p:grpSpPr>
        <p:pic>
          <p:nvPicPr>
            <p:cNvPr id="39" name="Afbeelding 38">
              <a:extLst>
                <a:ext uri="{FF2B5EF4-FFF2-40B4-BE49-F238E27FC236}">
                  <a16:creationId xmlns:a16="http://schemas.microsoft.com/office/drawing/2014/main" id="{79BB6ABE-F775-25E9-7C25-FDBA90483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72220" y="174186"/>
              <a:ext cx="1702623" cy="1798857"/>
            </a:xfrm>
            <a:prstGeom prst="flowChartConnector">
              <a:avLst/>
            </a:prstGeom>
          </p:spPr>
        </p:pic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C563A369-8EF6-AD00-423A-0740A832C400}"/>
                </a:ext>
              </a:extLst>
            </p:cNvPr>
            <p:cNvGrpSpPr/>
            <p:nvPr/>
          </p:nvGrpSpPr>
          <p:grpSpPr>
            <a:xfrm>
              <a:off x="8490435" y="203856"/>
              <a:ext cx="3983047" cy="2468683"/>
              <a:chOff x="8886407" y="347479"/>
              <a:chExt cx="3983047" cy="2468683"/>
            </a:xfrm>
          </p:grpSpPr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FE5A4236-91E5-8197-DEF2-8C08EBE66957}"/>
                  </a:ext>
                </a:extLst>
              </p:cNvPr>
              <p:cNvSpPr txBox="1"/>
              <p:nvPr/>
            </p:nvSpPr>
            <p:spPr>
              <a:xfrm>
                <a:off x="8886407" y="2169831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62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CAFE, TERRASSE, BAR DE PLAGE</a:t>
                </a:r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C3B8AE86-5701-7B89-C8F3-DB08CF756FEF}"/>
                  </a:ext>
                </a:extLst>
              </p:cNvPr>
              <p:cNvSpPr/>
              <p:nvPr/>
            </p:nvSpPr>
            <p:spPr>
              <a:xfrm>
                <a:off x="9928185" y="347479"/>
                <a:ext cx="1777155" cy="1777155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40B884B1-51CB-AA60-ABBC-B137F48E6355}"/>
              </a:ext>
            </a:extLst>
          </p:cNvPr>
          <p:cNvGrpSpPr/>
          <p:nvPr/>
        </p:nvGrpSpPr>
        <p:grpSpPr>
          <a:xfrm>
            <a:off x="8443827" y="4012029"/>
            <a:ext cx="3983047" cy="2529073"/>
            <a:chOff x="7601035" y="4101212"/>
            <a:chExt cx="3983047" cy="2529073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C25948B1-A0FB-8FC3-C620-F3615EC9F5E6}"/>
                </a:ext>
              </a:extLst>
            </p:cNvPr>
            <p:cNvSpPr txBox="1"/>
            <p:nvPr/>
          </p:nvSpPr>
          <p:spPr>
            <a:xfrm>
              <a:off x="7601035" y="5983954"/>
              <a:ext cx="398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25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r>
                <a:rPr lang="nl-BE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 </a:t>
              </a:r>
            </a:p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CUISSE-TAX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69F46ED8-5EE2-7961-C5DD-06A656A7BA2C}"/>
                </a:ext>
              </a:extLst>
            </p:cNvPr>
            <p:cNvSpPr/>
            <p:nvPr/>
          </p:nvSpPr>
          <p:spPr>
            <a:xfrm>
              <a:off x="8636777" y="4101212"/>
              <a:ext cx="1843460" cy="184346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651A470-CADA-A9A5-06C6-2E1F80922D90}"/>
              </a:ext>
            </a:extLst>
          </p:cNvPr>
          <p:cNvGrpSpPr/>
          <p:nvPr/>
        </p:nvGrpSpPr>
        <p:grpSpPr>
          <a:xfrm>
            <a:off x="-157244" y="3707621"/>
            <a:ext cx="3983047" cy="2712736"/>
            <a:chOff x="169636" y="3590501"/>
            <a:chExt cx="3983047" cy="2712736"/>
          </a:xfrm>
        </p:grpSpPr>
        <p:pic>
          <p:nvPicPr>
            <p:cNvPr id="40" name="Afbeelding 39">
              <a:extLst>
                <a:ext uri="{FF2B5EF4-FFF2-40B4-BE49-F238E27FC236}">
                  <a16:creationId xmlns:a16="http://schemas.microsoft.com/office/drawing/2014/main" id="{ACCE2616-39DB-FBFD-ED60-350762C36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3005" y="3590501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C75DC927-ED67-9D61-CE2E-0FEF05ED181C}"/>
                </a:ext>
              </a:extLst>
            </p:cNvPr>
            <p:cNvGrpSpPr/>
            <p:nvPr/>
          </p:nvGrpSpPr>
          <p:grpSpPr>
            <a:xfrm>
              <a:off x="169636" y="3603815"/>
              <a:ext cx="3983047" cy="2699422"/>
              <a:chOff x="-371394" y="3228276"/>
              <a:chExt cx="3983047" cy="2699422"/>
            </a:xfrm>
          </p:grpSpPr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0A72D5F9-8B1E-CC26-3EE4-B4561FE0E422}"/>
                  </a:ext>
                </a:extLst>
              </p:cNvPr>
              <p:cNvSpPr txBox="1"/>
              <p:nvPr/>
            </p:nvSpPr>
            <p:spPr>
              <a:xfrm>
                <a:off x="-371394" y="5281367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57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SHOPPING</a:t>
                </a:r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B8E2B830-7D17-C698-8E8E-E61F459D3124}"/>
                  </a:ext>
                </a:extLst>
              </p:cNvPr>
              <p:cNvSpPr/>
              <p:nvPr/>
            </p:nvSpPr>
            <p:spPr>
              <a:xfrm>
                <a:off x="640685" y="322827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209185C9-4C3C-917D-5283-A18F8CCFCC07}"/>
              </a:ext>
            </a:extLst>
          </p:cNvPr>
          <p:cNvGrpSpPr/>
          <p:nvPr/>
        </p:nvGrpSpPr>
        <p:grpSpPr>
          <a:xfrm>
            <a:off x="4197146" y="4041469"/>
            <a:ext cx="4111060" cy="2642446"/>
            <a:chOff x="8551926" y="3636026"/>
            <a:chExt cx="4111060" cy="2642446"/>
          </a:xfrm>
        </p:grpSpPr>
        <p:pic>
          <p:nvPicPr>
            <p:cNvPr id="41" name="Afbeelding 40">
              <a:extLst>
                <a:ext uri="{FF2B5EF4-FFF2-40B4-BE49-F238E27FC236}">
                  <a16:creationId xmlns:a16="http://schemas.microsoft.com/office/drawing/2014/main" id="{EFCAE0AB-1024-96FB-AC08-B9965B579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" b="-252"/>
            <a:stretch/>
          </p:blipFill>
          <p:spPr>
            <a:xfrm>
              <a:off x="9713555" y="3654639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A25552BB-A987-A254-1C5F-0A67467EDE43}"/>
                </a:ext>
              </a:extLst>
            </p:cNvPr>
            <p:cNvGrpSpPr/>
            <p:nvPr/>
          </p:nvGrpSpPr>
          <p:grpSpPr>
            <a:xfrm>
              <a:off x="8551926" y="3636026"/>
              <a:ext cx="4111060" cy="2642446"/>
              <a:chOff x="7273625" y="3775666"/>
              <a:chExt cx="4111060" cy="2642446"/>
            </a:xfrm>
          </p:grpSpPr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E9E5A2E6-A909-D5E6-1AF8-A9415FA00D63}"/>
                  </a:ext>
                </a:extLst>
              </p:cNvPr>
              <p:cNvSpPr txBox="1"/>
              <p:nvPr/>
            </p:nvSpPr>
            <p:spPr>
              <a:xfrm>
                <a:off x="7273625" y="5771781"/>
                <a:ext cx="41110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27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ACTIVITES DE PLAGE ET DE BORD DE MER</a:t>
                </a:r>
              </a:p>
            </p:txBody>
          </p: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34DA7428-C52F-0A02-FA5A-418EECFFB176}"/>
                  </a:ext>
                </a:extLst>
              </p:cNvPr>
              <p:cNvSpPr/>
              <p:nvPr/>
            </p:nvSpPr>
            <p:spPr>
              <a:xfrm>
                <a:off x="8378184" y="377566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pic>
        <p:nvPicPr>
          <p:cNvPr id="27" name="Afbeelding 26" descr="Afbeelding met kaart&#10;&#10;Automatisch gegenereerde beschrijving">
            <a:extLst>
              <a:ext uri="{FF2B5EF4-FFF2-40B4-BE49-F238E27FC236}">
                <a16:creationId xmlns:a16="http://schemas.microsoft.com/office/drawing/2014/main" id="{C0E4B7FC-4C21-0586-9B47-9A13FA642CA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64" y="129379"/>
            <a:ext cx="1548000" cy="972637"/>
          </a:xfrm>
          <a:prstGeom prst="rect">
            <a:avLst/>
          </a:prstGeom>
        </p:spPr>
      </p:pic>
      <p:grpSp>
        <p:nvGrpSpPr>
          <p:cNvPr id="29" name="Groep 28">
            <a:extLst>
              <a:ext uri="{FF2B5EF4-FFF2-40B4-BE49-F238E27FC236}">
                <a16:creationId xmlns:a16="http://schemas.microsoft.com/office/drawing/2014/main" id="{81EE91A6-07D9-DBB8-0791-E95B70EE84B5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4A459973-E603-0F56-27D1-6C56B7DFF39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5095727-D389-EF5D-1C73-99CF66EC0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226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1D541-290E-C5AC-1E7D-E37DE0E2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862" y="404813"/>
            <a:ext cx="8199826" cy="1012825"/>
          </a:xfrm>
        </p:spPr>
        <p:txBody>
          <a:bodyPr anchor="ctr">
            <a:normAutofit/>
          </a:bodyPr>
          <a:lstStyle/>
          <a:p>
            <a:r>
              <a:rPr lang="nl-BE" dirty="0" err="1"/>
              <a:t>Introduction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DDC3F4-83B4-91F4-9D52-6CAB3A6F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875" y="1600200"/>
            <a:ext cx="4259262" cy="4565650"/>
          </a:xfrm>
        </p:spPr>
        <p:txBody>
          <a:bodyPr>
            <a:normAutofit/>
          </a:bodyPr>
          <a:lstStyle/>
          <a:p>
            <a:endParaRPr lang="nl-BE" dirty="0"/>
          </a:p>
          <a:p>
            <a:r>
              <a:rPr lang="nl-BE" sz="1800" dirty="0"/>
              <a:t>La Côte </a:t>
            </a:r>
            <a:r>
              <a:rPr lang="nl-BE" sz="1800"/>
              <a:t>belge: une </a:t>
            </a:r>
            <a:r>
              <a:rPr lang="nl-BE" sz="1800" dirty="0"/>
              <a:t>destination </a:t>
            </a:r>
            <a:r>
              <a:rPr lang="nl-BE" sz="1800"/>
              <a:t>de vacances </a:t>
            </a:r>
            <a:r>
              <a:rPr lang="nl-BE" sz="1800" dirty="0"/>
              <a:t>parfaite en toutes saisons</a:t>
            </a:r>
          </a:p>
          <a:p>
            <a:pPr marL="0" indent="0">
              <a:buNone/>
            </a:pPr>
            <a:endParaRPr lang="nl-BE" sz="1800" dirty="0"/>
          </a:p>
          <a:p>
            <a:r>
              <a:rPr lang="nl-BE" sz="1800" dirty="0"/>
              <a:t>Pour les Belges et les touristes français, néerlandais, allemands et luxembourgeois</a:t>
            </a:r>
          </a:p>
          <a:p>
            <a:endParaRPr lang="nl-BE" sz="1800" dirty="0"/>
          </a:p>
          <a:p>
            <a:r>
              <a:rPr lang="nl-BE" sz="1800" dirty="0"/>
              <a:t>Actualité: le nouveau planning de vacances en Wallonie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 descr="Afbeelding met grond, buiten, strand, kust">
            <a:extLst>
              <a:ext uri="{FF2B5EF4-FFF2-40B4-BE49-F238E27FC236}">
                <a16:creationId xmlns:a16="http://schemas.microsoft.com/office/drawing/2014/main" id="{06A5B394-DD0D-5544-C9CB-C3F46774D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r="-2" b="1854"/>
          <a:stretch/>
        </p:blipFill>
        <p:spPr>
          <a:xfrm>
            <a:off x="6816726" y="1600201"/>
            <a:ext cx="3382963" cy="4565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1123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01BE97B1-64A3-6D85-0BB3-1ACE21769FC7}"/>
              </a:ext>
            </a:extLst>
          </p:cNvPr>
          <p:cNvSpPr txBox="1"/>
          <p:nvPr/>
        </p:nvSpPr>
        <p:spPr>
          <a:xfrm>
            <a:off x="6938753" y="835289"/>
            <a:ext cx="3117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C10C1A"/>
                </a:solidFill>
                <a:latin typeface="Filson Pro Light" panose="02000000000000000000" pitchFamily="50" charset="0"/>
              </a:rPr>
              <a:t>(PAS TOUS LES JOURS)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7E60D7EF-0FD4-7DD3-9C99-85D93E4586C6}"/>
              </a:ext>
            </a:extLst>
          </p:cNvPr>
          <p:cNvGrpSpPr/>
          <p:nvPr/>
        </p:nvGrpSpPr>
        <p:grpSpPr>
          <a:xfrm>
            <a:off x="3309131" y="2337893"/>
            <a:ext cx="2453785" cy="3716271"/>
            <a:chOff x="6288898" y="2137144"/>
            <a:chExt cx="2453785" cy="3716271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7C08B74F-D94E-CA9D-079A-48DD3DE1A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7193" y="2137144"/>
              <a:ext cx="2445490" cy="2583712"/>
            </a:xfrm>
            <a:prstGeom prst="rect">
              <a:avLst/>
            </a:prstGeom>
          </p:spPr>
        </p:pic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4A5EB3C7-43F5-A911-9DA1-B325DA2C81D7}"/>
                </a:ext>
              </a:extLst>
            </p:cNvPr>
            <p:cNvSpPr txBox="1"/>
            <p:nvPr/>
          </p:nvSpPr>
          <p:spPr>
            <a:xfrm>
              <a:off x="6288898" y="5268640"/>
              <a:ext cx="2453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RANDONNEE A VELO </a:t>
              </a:r>
            </a:p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(&gt; 1 </a:t>
              </a:r>
              <a:r>
                <a:rPr lang="nl-BE" sz="1600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heure</a:t>
              </a:r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)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D56E7398-B584-AA1F-6FD1-09947DE93F0C}"/>
                </a:ext>
              </a:extLst>
            </p:cNvPr>
            <p:cNvSpPr txBox="1"/>
            <p:nvPr/>
          </p:nvSpPr>
          <p:spPr>
            <a:xfrm>
              <a:off x="6323669" y="4782520"/>
              <a:ext cx="2419014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16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30" name="Tekstvak 29">
            <a:extLst>
              <a:ext uri="{FF2B5EF4-FFF2-40B4-BE49-F238E27FC236}">
                <a16:creationId xmlns:a16="http://schemas.microsoft.com/office/drawing/2014/main" id="{442B6580-D86D-7336-0B2D-5F7FEA85F1EC}"/>
              </a:ext>
            </a:extLst>
          </p:cNvPr>
          <p:cNvSpPr txBox="1"/>
          <p:nvPr/>
        </p:nvSpPr>
        <p:spPr>
          <a:xfrm>
            <a:off x="1159512" y="3199078"/>
            <a:ext cx="1491198" cy="54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600" dirty="0">
                <a:highlight>
                  <a:srgbClr val="FFFF00"/>
                </a:highlight>
                <a:latin typeface="Filson Pro Black" panose="02000000000000000000" pitchFamily="50" charset="0"/>
              </a:rPr>
              <a:t>FOTO</a:t>
            </a:r>
            <a:endParaRPr lang="nl-BE" sz="3600" dirty="0">
              <a:highlight>
                <a:srgbClr val="FFFF00"/>
              </a:highlight>
              <a:latin typeface="Filson Pro Light" panose="02000000000000000000" pitchFamily="50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964AFDF5-AAC1-8A6B-044D-A24888FAA34B}"/>
              </a:ext>
            </a:extLst>
          </p:cNvPr>
          <p:cNvGrpSpPr/>
          <p:nvPr/>
        </p:nvGrpSpPr>
        <p:grpSpPr>
          <a:xfrm>
            <a:off x="232850" y="2337893"/>
            <a:ext cx="2839534" cy="3733188"/>
            <a:chOff x="278394" y="2137144"/>
            <a:chExt cx="2839534" cy="3733188"/>
          </a:xfrm>
        </p:grpSpPr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8074716A-DAC0-0C2C-D8CC-CD65BCE52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34" y="2137144"/>
              <a:ext cx="2445490" cy="2583712"/>
            </a:xfrm>
            <a:prstGeom prst="rect">
              <a:avLst/>
            </a:prstGeom>
          </p:spPr>
        </p:pic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3D5E3E38-4BAB-588F-7BFC-0FC8C63A4F17}"/>
                </a:ext>
              </a:extLst>
            </p:cNvPr>
            <p:cNvSpPr txBox="1"/>
            <p:nvPr/>
          </p:nvSpPr>
          <p:spPr>
            <a:xfrm>
              <a:off x="278394" y="5285557"/>
              <a:ext cx="28395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RANDONNEE PLUS LONGUE (&gt; 1 </a:t>
              </a:r>
              <a:r>
                <a:rPr lang="nl-BE" sz="1600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heure</a:t>
              </a:r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)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9F19D72C-A2AB-C8C3-DA26-1F7DEB6C7AC9}"/>
                </a:ext>
              </a:extLst>
            </p:cNvPr>
            <p:cNvSpPr txBox="1"/>
            <p:nvPr/>
          </p:nvSpPr>
          <p:spPr>
            <a:xfrm>
              <a:off x="481234" y="4808102"/>
              <a:ext cx="2444041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78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4D4F139-10DD-55A0-6EFD-0989515A2DC4}"/>
              </a:ext>
            </a:extLst>
          </p:cNvPr>
          <p:cNvGrpSpPr/>
          <p:nvPr/>
        </p:nvGrpSpPr>
        <p:grpSpPr>
          <a:xfrm>
            <a:off x="6175791" y="2337893"/>
            <a:ext cx="2450064" cy="3733188"/>
            <a:chOff x="284812" y="2337893"/>
            <a:chExt cx="2450064" cy="3733188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6E9968F9-04A3-C005-F86B-5B059C1BE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386" y="2337893"/>
              <a:ext cx="2445490" cy="2583712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B138BAF7-FB9A-5A3F-7E77-197853C71611}"/>
                </a:ext>
              </a:extLst>
            </p:cNvPr>
            <p:cNvSpPr txBox="1"/>
            <p:nvPr/>
          </p:nvSpPr>
          <p:spPr>
            <a:xfrm>
              <a:off x="284812" y="5486306"/>
              <a:ext cx="24465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VISITE AUTRE STATION BALNEAIRE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8F2C3FAC-426F-65D1-822E-A06E55383B79}"/>
                </a:ext>
              </a:extLst>
            </p:cNvPr>
            <p:cNvSpPr txBox="1"/>
            <p:nvPr/>
          </p:nvSpPr>
          <p:spPr>
            <a:xfrm>
              <a:off x="289387" y="5008851"/>
              <a:ext cx="244032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51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1D045822-4089-866F-52DD-30A837CFCAF3}"/>
              </a:ext>
            </a:extLst>
          </p:cNvPr>
          <p:cNvGrpSpPr/>
          <p:nvPr/>
        </p:nvGrpSpPr>
        <p:grpSpPr>
          <a:xfrm>
            <a:off x="8849598" y="2354810"/>
            <a:ext cx="3117764" cy="3716271"/>
            <a:chOff x="4989690" y="2354810"/>
            <a:chExt cx="3117764" cy="3716271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27D3C7BA-CA37-CC94-7872-3EA51FAAA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5006" y="2354810"/>
              <a:ext cx="2445490" cy="2583712"/>
            </a:xfrm>
            <a:prstGeom prst="rect">
              <a:avLst/>
            </a:prstGeom>
          </p:spPr>
        </p:pic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9C7F666A-D58D-BDB1-610A-2E58EA82B0FA}"/>
                </a:ext>
              </a:extLst>
            </p:cNvPr>
            <p:cNvSpPr txBox="1"/>
            <p:nvPr/>
          </p:nvSpPr>
          <p:spPr>
            <a:xfrm>
              <a:off x="4989690" y="5486306"/>
              <a:ext cx="3117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VISITE D’UNE ATTRACTION, D’UN MUSEE OU EVENEMENT</a:t>
              </a: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24AF0626-4506-DDC4-C332-29543B10AB7E}"/>
                </a:ext>
              </a:extLst>
            </p:cNvPr>
            <p:cNvSpPr txBox="1"/>
            <p:nvPr/>
          </p:nvSpPr>
          <p:spPr>
            <a:xfrm>
              <a:off x="5225007" y="5008851"/>
              <a:ext cx="244032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19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pic>
        <p:nvPicPr>
          <p:cNvPr id="2" name="Afbeelding 1" descr="Afbeelding met kaart&#10;&#10;Automatisch gegenereerde beschrijving">
            <a:extLst>
              <a:ext uri="{FF2B5EF4-FFF2-40B4-BE49-F238E27FC236}">
                <a16:creationId xmlns:a16="http://schemas.microsoft.com/office/drawing/2014/main" id="{AEDD8162-9FB8-9FF6-9962-4BAD72D58B2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64" y="129379"/>
            <a:ext cx="1548000" cy="972637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928CD88C-3630-F510-31F0-C6A372DFAED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560C6802-6EBD-534B-0497-EE0D54914D13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0A32094-1AD2-D42C-5DB4-A0BC60C58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31" name="Tekstvak 30">
            <a:extLst>
              <a:ext uri="{FF2B5EF4-FFF2-40B4-BE49-F238E27FC236}">
                <a16:creationId xmlns:a16="http://schemas.microsoft.com/office/drawing/2014/main" id="{4BF851C2-AFA1-EE1B-46C8-E3B22DF200A2}"/>
              </a:ext>
            </a:extLst>
          </p:cNvPr>
          <p:cNvSpPr txBox="1"/>
          <p:nvPr/>
        </p:nvSpPr>
        <p:spPr>
          <a:xfrm>
            <a:off x="540084" y="232879"/>
            <a:ext cx="8160296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ACTIVITES SUR LA CÔTE BELGE PENDANT LES VACANCES</a:t>
            </a:r>
          </a:p>
        </p:txBody>
      </p:sp>
    </p:spTree>
    <p:extLst>
      <p:ext uri="{BB962C8B-B14F-4D97-AF65-F5344CB8AC3E}">
        <p14:creationId xmlns:p14="http://schemas.microsoft.com/office/powerpoint/2010/main" val="2918097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E61CF72C-186E-A03B-338D-AD9CC90FE85D}"/>
              </a:ext>
            </a:extLst>
          </p:cNvPr>
          <p:cNvGrpSpPr/>
          <p:nvPr/>
        </p:nvGrpSpPr>
        <p:grpSpPr>
          <a:xfrm>
            <a:off x="4117159" y="2850419"/>
            <a:ext cx="3502293" cy="3192251"/>
            <a:chOff x="4117159" y="3086798"/>
            <a:chExt cx="3502293" cy="3192251"/>
          </a:xfrm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66875EE0-1F02-D278-01CB-7D739BE8011E}"/>
                </a:ext>
              </a:extLst>
            </p:cNvPr>
            <p:cNvGrpSpPr/>
            <p:nvPr/>
          </p:nvGrpSpPr>
          <p:grpSpPr>
            <a:xfrm>
              <a:off x="4117159" y="3487655"/>
              <a:ext cx="3502293" cy="2791394"/>
              <a:chOff x="243486" y="4069949"/>
              <a:chExt cx="3502293" cy="2791394"/>
            </a:xfrm>
          </p:grpSpPr>
          <p:sp>
            <p:nvSpPr>
              <p:cNvPr id="33" name="Ovaal 32">
                <a:extLst>
                  <a:ext uri="{FF2B5EF4-FFF2-40B4-BE49-F238E27FC236}">
                    <a16:creationId xmlns:a16="http://schemas.microsoft.com/office/drawing/2014/main" id="{1A87AE21-A07B-1F56-BC28-AAD0AB5B01CD}"/>
                  </a:ext>
                </a:extLst>
              </p:cNvPr>
              <p:cNvSpPr/>
              <p:nvPr/>
            </p:nvSpPr>
            <p:spPr>
              <a:xfrm>
                <a:off x="1201761" y="4069949"/>
                <a:ext cx="1460940" cy="146094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5273BF65-5DD8-F09E-2812-DE2C8F965BCC}"/>
                  </a:ext>
                </a:extLst>
              </p:cNvPr>
              <p:cNvSpPr txBox="1"/>
              <p:nvPr/>
            </p:nvSpPr>
            <p:spPr>
              <a:xfrm>
                <a:off x="553507" y="5766023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7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B55A81CA-A2F7-8058-67C8-E0E1F38D9219}"/>
                  </a:ext>
                </a:extLst>
              </p:cNvPr>
              <p:cNvSpPr txBox="1"/>
              <p:nvPr/>
            </p:nvSpPr>
            <p:spPr>
              <a:xfrm>
                <a:off x="243486" y="6320297"/>
                <a:ext cx="3502293" cy="541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BALADE A VELO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DANS L’ARRIERE-PAYS</a:t>
                </a:r>
              </a:p>
            </p:txBody>
          </p:sp>
        </p:grpSp>
        <p:pic>
          <p:nvPicPr>
            <p:cNvPr id="65" name="Afbeelding 64">
              <a:extLst>
                <a:ext uri="{FF2B5EF4-FFF2-40B4-BE49-F238E27FC236}">
                  <a16:creationId xmlns:a16="http://schemas.microsoft.com/office/drawing/2014/main" id="{9352736D-1BE1-5175-514A-F6D1C7E3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189306" y="3086798"/>
              <a:ext cx="2981714" cy="1987809"/>
            </a:xfrm>
            <a:prstGeom prst="rect">
              <a:avLst/>
            </a:prstGeom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6ED6EEE2-BA3E-E03F-B295-31CF8E38D15E}"/>
              </a:ext>
            </a:extLst>
          </p:cNvPr>
          <p:cNvGrpSpPr/>
          <p:nvPr/>
        </p:nvGrpSpPr>
        <p:grpSpPr>
          <a:xfrm>
            <a:off x="55998" y="2944476"/>
            <a:ext cx="3502293" cy="3075468"/>
            <a:chOff x="55998" y="3180855"/>
            <a:chExt cx="3502293" cy="3075468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6F336A10-EF9F-C757-F1ED-F9E8E5C24951}"/>
                </a:ext>
              </a:extLst>
            </p:cNvPr>
            <p:cNvGrpSpPr/>
            <p:nvPr/>
          </p:nvGrpSpPr>
          <p:grpSpPr>
            <a:xfrm>
              <a:off x="55998" y="5161003"/>
              <a:ext cx="3502293" cy="1095320"/>
              <a:chOff x="299932" y="5743297"/>
              <a:chExt cx="3502293" cy="1095320"/>
            </a:xfrm>
          </p:grpSpPr>
          <p:sp>
            <p:nvSpPr>
              <p:cNvPr id="31" name="Tekstvak 30">
                <a:extLst>
                  <a:ext uri="{FF2B5EF4-FFF2-40B4-BE49-F238E27FC236}">
                    <a16:creationId xmlns:a16="http://schemas.microsoft.com/office/drawing/2014/main" id="{D255A823-4996-ED6B-FDC2-CB4B58FE21CA}"/>
                  </a:ext>
                </a:extLst>
              </p:cNvPr>
              <p:cNvSpPr txBox="1"/>
              <p:nvPr/>
            </p:nvSpPr>
            <p:spPr>
              <a:xfrm>
                <a:off x="609953" y="5743297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7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79FCACBF-22AD-56BB-DEB2-C089DBB646DD}"/>
                  </a:ext>
                </a:extLst>
              </p:cNvPr>
              <p:cNvSpPr txBox="1"/>
              <p:nvPr/>
            </p:nvSpPr>
            <p:spPr>
              <a:xfrm>
                <a:off x="299932" y="6297571"/>
                <a:ext cx="3502293" cy="541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UNE EXCURSION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DANS L’ARRIERE-PAYS</a:t>
                </a:r>
              </a:p>
            </p:txBody>
          </p:sp>
        </p:grp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8DCF3670-397D-429A-4343-7DE7B813FF32}"/>
                </a:ext>
              </a:extLst>
            </p:cNvPr>
            <p:cNvSpPr/>
            <p:nvPr/>
          </p:nvSpPr>
          <p:spPr>
            <a:xfrm>
              <a:off x="1040334" y="3501969"/>
              <a:ext cx="1456638" cy="1456638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pic>
          <p:nvPicPr>
            <p:cNvPr id="67" name="Afbeelding 66" descr="Afbeelding met persoon, staand, donker&#10;&#10;Automatisch gegenereerde beschrijving">
              <a:extLst>
                <a:ext uri="{FF2B5EF4-FFF2-40B4-BE49-F238E27FC236}">
                  <a16:creationId xmlns:a16="http://schemas.microsoft.com/office/drawing/2014/main" id="{5CBD5EAA-944F-96F5-F072-D5019799E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346" y="3180855"/>
              <a:ext cx="1288613" cy="1932745"/>
            </a:xfrm>
            <a:prstGeom prst="rect">
              <a:avLst/>
            </a:prstGeom>
          </p:spPr>
        </p:pic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609BDA14-ED5A-A87A-146D-84BC091138BD}"/>
              </a:ext>
            </a:extLst>
          </p:cNvPr>
          <p:cNvGrpSpPr/>
          <p:nvPr/>
        </p:nvGrpSpPr>
        <p:grpSpPr>
          <a:xfrm>
            <a:off x="8178320" y="3001821"/>
            <a:ext cx="3502293" cy="3040849"/>
            <a:chOff x="8178320" y="3238200"/>
            <a:chExt cx="3502293" cy="3040849"/>
          </a:xfrm>
        </p:grpSpPr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EF47823B-855B-A7DF-6F9B-82E599F0CCA8}"/>
                </a:ext>
              </a:extLst>
            </p:cNvPr>
            <p:cNvGrpSpPr/>
            <p:nvPr/>
          </p:nvGrpSpPr>
          <p:grpSpPr>
            <a:xfrm>
              <a:off x="8178320" y="5183729"/>
              <a:ext cx="3502293" cy="1095320"/>
              <a:chOff x="350289" y="5766023"/>
              <a:chExt cx="3502293" cy="1095320"/>
            </a:xfrm>
          </p:grpSpPr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C66D563C-1367-2045-1580-07B490248319}"/>
                  </a:ext>
                </a:extLst>
              </p:cNvPr>
              <p:cNvSpPr txBox="1"/>
              <p:nvPr/>
            </p:nvSpPr>
            <p:spPr>
              <a:xfrm>
                <a:off x="660310" y="5766023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5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49" name="Tekstvak 48">
                <a:extLst>
                  <a:ext uri="{FF2B5EF4-FFF2-40B4-BE49-F238E27FC236}">
                    <a16:creationId xmlns:a16="http://schemas.microsoft.com/office/drawing/2014/main" id="{E47F29A4-7179-23F4-8C1D-A79B39D91E9F}"/>
                  </a:ext>
                </a:extLst>
              </p:cNvPr>
              <p:cNvSpPr txBox="1"/>
              <p:nvPr/>
            </p:nvSpPr>
            <p:spPr>
              <a:xfrm>
                <a:off x="350289" y="6320297"/>
                <a:ext cx="3502293" cy="541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MUSEE, ATTRACTION, EVENEMENT DANS L’ARRIERE-PAYS</a:t>
                </a:r>
              </a:p>
            </p:txBody>
          </p:sp>
        </p:grpSp>
        <p:pic>
          <p:nvPicPr>
            <p:cNvPr id="69" name="Afbeelding 68" descr="Afbeelding met tekst&#10;&#10;Automatisch gegenereerde beschrijving">
              <a:extLst>
                <a:ext uri="{FF2B5EF4-FFF2-40B4-BE49-F238E27FC236}">
                  <a16:creationId xmlns:a16="http://schemas.microsoft.com/office/drawing/2014/main" id="{E2578D75-3161-E030-6C96-14344F0C2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8479" y="3238200"/>
              <a:ext cx="2101984" cy="2006999"/>
            </a:xfrm>
            <a:prstGeom prst="rect">
              <a:avLst/>
            </a:prstGeom>
          </p:spPr>
        </p:pic>
      </p:grp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325AFA7A-5B91-08A4-B1FB-08CEEE268D9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64" y="129379"/>
            <a:ext cx="1548000" cy="972637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39E3C066-3653-96A9-C626-D7320C107B1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AD12376-CB30-7C30-DE13-FFAFF55FDD86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56E2815-5045-6870-4DF5-7F8A8178F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17" name="Tekstvak 16">
            <a:extLst>
              <a:ext uri="{FF2B5EF4-FFF2-40B4-BE49-F238E27FC236}">
                <a16:creationId xmlns:a16="http://schemas.microsoft.com/office/drawing/2014/main" id="{0AC28A0C-5997-E34B-E5B6-39C7CFBA70CA}"/>
              </a:ext>
            </a:extLst>
          </p:cNvPr>
          <p:cNvSpPr txBox="1"/>
          <p:nvPr/>
        </p:nvSpPr>
        <p:spPr>
          <a:xfrm>
            <a:off x="540083" y="232879"/>
            <a:ext cx="9013219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ACTIVITES DANS L’ARRIERE-PAYS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CB77929-2640-4605-99A9-8F9B167DF109}"/>
              </a:ext>
            </a:extLst>
          </p:cNvPr>
          <p:cNvSpPr txBox="1"/>
          <p:nvPr/>
        </p:nvSpPr>
        <p:spPr>
          <a:xfrm>
            <a:off x="540083" y="1366892"/>
            <a:ext cx="7948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11</a:t>
            </a:r>
            <a:r>
              <a:rPr lang="fr-FR" sz="3200" dirty="0">
                <a:solidFill>
                  <a:srgbClr val="182744"/>
                </a:solidFill>
                <a:highlight>
                  <a:srgbClr val="F6D7CA"/>
                </a:highlight>
                <a:latin typeface="Filson Pro Light" panose="02000000000000000000" pitchFamily="50" charset="0"/>
              </a:rPr>
              <a:t>%</a:t>
            </a:r>
            <a:r>
              <a:rPr lang="fr-FR" sz="40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 </a:t>
            </a:r>
            <a:r>
              <a:rPr lang="fr-FR" sz="32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va au moins 1 fois dans l’</a:t>
            </a:r>
            <a:r>
              <a:rPr lang="fr-FR" sz="3200" dirty="0" err="1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arriere-pays</a:t>
            </a:r>
            <a:endParaRPr lang="fr-FR" sz="3200" dirty="0">
              <a:solidFill>
                <a:srgbClr val="182744"/>
              </a:solidFill>
              <a:highlight>
                <a:srgbClr val="F6D7CA"/>
              </a:highlight>
              <a:latin typeface="Filson Pro Black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24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kstvak 24">
            <a:extLst>
              <a:ext uri="{FF2B5EF4-FFF2-40B4-BE49-F238E27FC236}">
                <a16:creationId xmlns:a16="http://schemas.microsoft.com/office/drawing/2014/main" id="{043F2050-C673-1814-9A39-519102FDCD63}"/>
              </a:ext>
            </a:extLst>
          </p:cNvPr>
          <p:cNvSpPr txBox="1"/>
          <p:nvPr/>
        </p:nvSpPr>
        <p:spPr>
          <a:xfrm>
            <a:off x="3604964" y="298839"/>
            <a:ext cx="51297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SATISFACTION</a:t>
            </a:r>
            <a:endParaRPr lang="nl-BE" sz="4400" dirty="0">
              <a:solidFill>
                <a:schemeClr val="bg1"/>
              </a:solidFill>
              <a:highlight>
                <a:srgbClr val="C10C1A"/>
              </a:highlight>
              <a:latin typeface="Filson Pro Black" panose="02000000000000000000" pitchFamily="50" charset="0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C67D39CB-974B-E3A7-ED80-26D80DA7BB81}"/>
              </a:ext>
            </a:extLst>
          </p:cNvPr>
          <p:cNvSpPr txBox="1"/>
          <p:nvPr/>
        </p:nvSpPr>
        <p:spPr>
          <a:xfrm>
            <a:off x="37159" y="123549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GLOBALEMENT TRES SATISFAIT DES VACANCES SUR LA CÔTE BELGE</a:t>
            </a:r>
            <a:endParaRPr lang="nl-BE" sz="2800" dirty="0">
              <a:solidFill>
                <a:srgbClr val="182744"/>
              </a:solidFill>
              <a:highlight>
                <a:srgbClr val="F6D7CA"/>
              </a:highlight>
              <a:latin typeface="Filson Pro Light" panose="02000000000000000000" pitchFamily="50" charset="0"/>
            </a:endParaRPr>
          </a:p>
        </p:txBody>
      </p:sp>
      <p:graphicFrame>
        <p:nvGraphicFramePr>
          <p:cNvPr id="10" name="Grafiek 9">
            <a:extLst>
              <a:ext uri="{FF2B5EF4-FFF2-40B4-BE49-F238E27FC236}">
                <a16:creationId xmlns:a16="http://schemas.microsoft.com/office/drawing/2014/main" id="{B5E71C80-3577-3A81-AD47-D89D37CF1D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3278830"/>
              </p:ext>
            </p:extLst>
          </p:nvPr>
        </p:nvGraphicFramePr>
        <p:xfrm>
          <a:off x="1711255" y="1637183"/>
          <a:ext cx="10443586" cy="2283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kstvak 27">
            <a:extLst>
              <a:ext uri="{FF2B5EF4-FFF2-40B4-BE49-F238E27FC236}">
                <a16:creationId xmlns:a16="http://schemas.microsoft.com/office/drawing/2014/main" id="{394BD09B-2B8E-AE91-285B-D5D892A717A6}"/>
              </a:ext>
            </a:extLst>
          </p:cNvPr>
          <p:cNvSpPr txBox="1"/>
          <p:nvPr/>
        </p:nvSpPr>
        <p:spPr>
          <a:xfrm>
            <a:off x="52255" y="4054543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GLOBALEMENT TRES SATISFAIT DU LOGEMENT</a:t>
            </a:r>
            <a:endParaRPr lang="nl-BE" sz="2800" dirty="0">
              <a:solidFill>
                <a:srgbClr val="182744"/>
              </a:solidFill>
              <a:highlight>
                <a:srgbClr val="F6D7CA"/>
              </a:highlight>
              <a:latin typeface="Filson Pro Light" panose="02000000000000000000" pitchFamily="50" charset="0"/>
            </a:endParaRPr>
          </a:p>
        </p:txBody>
      </p:sp>
      <p:graphicFrame>
        <p:nvGraphicFramePr>
          <p:cNvPr id="32" name="Grafiek 31">
            <a:extLst>
              <a:ext uri="{FF2B5EF4-FFF2-40B4-BE49-F238E27FC236}">
                <a16:creationId xmlns:a16="http://schemas.microsoft.com/office/drawing/2014/main" id="{09FCD882-D7EE-09DB-F37D-5A10D099FB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856182"/>
              </p:ext>
            </p:extLst>
          </p:nvPr>
        </p:nvGraphicFramePr>
        <p:xfrm>
          <a:off x="1696159" y="4450915"/>
          <a:ext cx="10443586" cy="2283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0" name="Groep 19">
            <a:extLst>
              <a:ext uri="{FF2B5EF4-FFF2-40B4-BE49-F238E27FC236}">
                <a16:creationId xmlns:a16="http://schemas.microsoft.com/office/drawing/2014/main" id="{A79D0957-9266-9905-BE05-390EC00A026B}"/>
              </a:ext>
            </a:extLst>
          </p:cNvPr>
          <p:cNvGrpSpPr/>
          <p:nvPr/>
        </p:nvGrpSpPr>
        <p:grpSpPr>
          <a:xfrm flipH="1">
            <a:off x="-708505" y="1587671"/>
            <a:ext cx="3150254" cy="2100169"/>
            <a:chOff x="3165232" y="1526610"/>
            <a:chExt cx="6257925" cy="4171950"/>
          </a:xfrm>
        </p:grpSpPr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DD6BC8A5-BA6F-F485-9000-9428AAFA682F}"/>
                </a:ext>
              </a:extLst>
            </p:cNvPr>
            <p:cNvSpPr/>
            <p:nvPr/>
          </p:nvSpPr>
          <p:spPr>
            <a:xfrm>
              <a:off x="4962470" y="2405118"/>
              <a:ext cx="2531627" cy="2531627"/>
            </a:xfrm>
            <a:prstGeom prst="ellipse">
              <a:avLst/>
            </a:prstGeom>
            <a:solidFill>
              <a:srgbClr val="A0D2D2"/>
            </a:solidFill>
            <a:ln w="1238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66F1D4ED-DC77-DF93-14B9-841676EDD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5232" y="1526610"/>
              <a:ext cx="6257925" cy="4171950"/>
            </a:xfrm>
            <a:prstGeom prst="rect">
              <a:avLst/>
            </a:prstGeom>
            <a:effectLst>
              <a:outerShdw blurRad="355600" dist="152400" dir="4140000" sx="108000" sy="108000" algn="ctr" rotWithShape="0">
                <a:srgbClr val="000000">
                  <a:alpha val="34000"/>
                </a:srgbClr>
              </a:outerShdw>
            </a:effectLst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7118B93A-0086-27AE-CCD7-0AAEF2F10B1F}"/>
              </a:ext>
            </a:extLst>
          </p:cNvPr>
          <p:cNvGrpSpPr/>
          <p:nvPr/>
        </p:nvGrpSpPr>
        <p:grpSpPr>
          <a:xfrm flipH="1">
            <a:off x="-65162" y="4659618"/>
            <a:ext cx="1929925" cy="1447444"/>
            <a:chOff x="4347656" y="2539342"/>
            <a:chExt cx="3648075" cy="2736056"/>
          </a:xfrm>
        </p:grpSpPr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3D3DD24F-7B9F-3443-EA8B-8237CBFEB9F2}"/>
                </a:ext>
              </a:extLst>
            </p:cNvPr>
            <p:cNvSpPr/>
            <p:nvPr/>
          </p:nvSpPr>
          <p:spPr>
            <a:xfrm>
              <a:off x="5054077" y="2554117"/>
              <a:ext cx="2531627" cy="2531627"/>
            </a:xfrm>
            <a:prstGeom prst="ellipse">
              <a:avLst/>
            </a:prstGeom>
            <a:solidFill>
              <a:srgbClr val="A0D2D2"/>
            </a:solidFill>
            <a:ln w="1238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35" name="Afbeelding 34" descr="Afbeelding met sleutel&#10;&#10;Automatisch gegenereerde beschrijving">
              <a:extLst>
                <a:ext uri="{FF2B5EF4-FFF2-40B4-BE49-F238E27FC236}">
                  <a16:creationId xmlns:a16="http://schemas.microsoft.com/office/drawing/2014/main" id="{99C4B91E-5854-89A4-1945-A2FC0B44E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7656" y="2539342"/>
              <a:ext cx="3648075" cy="2736056"/>
            </a:xfrm>
            <a:prstGeom prst="rect">
              <a:avLst/>
            </a:prstGeom>
          </p:spPr>
        </p:pic>
      </p:grp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63371DF2-1215-9FD9-D2F5-E7ED3D00DDB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64" y="129379"/>
            <a:ext cx="1548000" cy="97263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558FFF36-DFF4-9D07-013E-1102C7350C4A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89A7A930-206F-EAC9-D221-B910F5A712C5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D3DC30E-83C5-97F3-0B84-01E9C1712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6390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vak 26">
            <a:extLst>
              <a:ext uri="{FF2B5EF4-FFF2-40B4-BE49-F238E27FC236}">
                <a16:creationId xmlns:a16="http://schemas.microsoft.com/office/drawing/2014/main" id="{D53FFBB2-F3A2-E3D8-ABA0-A7D7FBB18C88}"/>
              </a:ext>
            </a:extLst>
          </p:cNvPr>
          <p:cNvSpPr txBox="1"/>
          <p:nvPr/>
        </p:nvSpPr>
        <p:spPr>
          <a:xfrm>
            <a:off x="127361" y="4340176"/>
            <a:ext cx="6563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DES VACANCES SUR LA CÔTE BELGE</a:t>
            </a:r>
          </a:p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SONT FORTEMENT RECOMMANDEES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043F2050-C673-1814-9A39-519102FDCD63}"/>
              </a:ext>
            </a:extLst>
          </p:cNvPr>
          <p:cNvSpPr txBox="1"/>
          <p:nvPr/>
        </p:nvSpPr>
        <p:spPr>
          <a:xfrm>
            <a:off x="3604964" y="419419"/>
            <a:ext cx="51297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SATISFACTION</a:t>
            </a:r>
            <a:endParaRPr lang="nl-BE" sz="4400" dirty="0">
              <a:solidFill>
                <a:schemeClr val="bg1"/>
              </a:solidFill>
              <a:highlight>
                <a:srgbClr val="C10C1A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C536E0BA-FCC6-3A4E-B15B-BD8709DF14F4}"/>
              </a:ext>
            </a:extLst>
          </p:cNvPr>
          <p:cNvGrpSpPr/>
          <p:nvPr/>
        </p:nvGrpSpPr>
        <p:grpSpPr>
          <a:xfrm>
            <a:off x="6289205" y="2712521"/>
            <a:ext cx="6158928" cy="3824263"/>
            <a:chOff x="6156370" y="3274181"/>
            <a:chExt cx="6158928" cy="3824263"/>
          </a:xfrm>
        </p:grpSpPr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19E0ECFD-0833-65CB-F14B-25417F8FBE4D}"/>
                </a:ext>
              </a:extLst>
            </p:cNvPr>
            <p:cNvSpPr txBox="1"/>
            <p:nvPr/>
          </p:nvSpPr>
          <p:spPr>
            <a:xfrm>
              <a:off x="8882332" y="3274181"/>
              <a:ext cx="16594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dirty="0" err="1">
                  <a:solidFill>
                    <a:schemeClr val="bg1"/>
                  </a:solidFill>
                  <a:highlight>
                    <a:srgbClr val="C10C1A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Moins</a:t>
              </a:r>
              <a:r>
                <a:rPr lang="nl-BE" sz="2000" dirty="0">
                  <a:solidFill>
                    <a:schemeClr val="bg1"/>
                  </a:solidFill>
                  <a:highlight>
                    <a:srgbClr val="C10C1A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 de 5</a:t>
              </a:r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9AEE1487-6BEB-C290-E632-82A318F7D760}"/>
                </a:ext>
              </a:extLst>
            </p:cNvPr>
            <p:cNvSpPr txBox="1"/>
            <p:nvPr/>
          </p:nvSpPr>
          <p:spPr>
            <a:xfrm>
              <a:off x="6405385" y="6086776"/>
              <a:ext cx="16520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000" dirty="0">
                  <a:solidFill>
                    <a:schemeClr val="bg1"/>
                  </a:solidFill>
                  <a:highlight>
                    <a:srgbClr val="688989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7 </a:t>
              </a:r>
              <a:r>
                <a:rPr lang="nl-BE" sz="2000" dirty="0" err="1">
                  <a:solidFill>
                    <a:schemeClr val="bg1"/>
                  </a:solidFill>
                  <a:highlight>
                    <a:srgbClr val="688989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ou</a:t>
              </a:r>
              <a:r>
                <a:rPr lang="nl-BE" sz="2000" dirty="0">
                  <a:solidFill>
                    <a:schemeClr val="bg1"/>
                  </a:solidFill>
                  <a:highlight>
                    <a:srgbClr val="688989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 8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AE100FBF-0806-DC67-C028-804E92EA9949}"/>
                </a:ext>
              </a:extLst>
            </p:cNvPr>
            <p:cNvSpPr txBox="1"/>
            <p:nvPr/>
          </p:nvSpPr>
          <p:spPr>
            <a:xfrm>
              <a:off x="10425630" y="5196331"/>
              <a:ext cx="11765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dirty="0">
                  <a:solidFill>
                    <a:schemeClr val="bg1"/>
                  </a:solidFill>
                  <a:highlight>
                    <a:srgbClr val="182744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9 </a:t>
              </a:r>
              <a:r>
                <a:rPr lang="nl-BE" sz="2000" dirty="0" err="1">
                  <a:solidFill>
                    <a:schemeClr val="bg1"/>
                  </a:solidFill>
                  <a:highlight>
                    <a:srgbClr val="182744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ou</a:t>
              </a:r>
              <a:r>
                <a:rPr lang="nl-BE" sz="2000" dirty="0">
                  <a:solidFill>
                    <a:schemeClr val="bg1"/>
                  </a:solidFill>
                  <a:highlight>
                    <a:srgbClr val="182744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 10</a:t>
              </a:r>
            </a:p>
          </p:txBody>
        </p:sp>
        <p:graphicFrame>
          <p:nvGraphicFramePr>
            <p:cNvPr id="35" name="Grafiek 34">
              <a:extLst>
                <a:ext uri="{FF2B5EF4-FFF2-40B4-BE49-F238E27FC236}">
                  <a16:creationId xmlns:a16="http://schemas.microsoft.com/office/drawing/2014/main" id="{B12E0782-787D-F967-0C3D-0CCD1335C02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35994176"/>
                </p:ext>
              </p:extLst>
            </p:nvPr>
          </p:nvGraphicFramePr>
          <p:xfrm>
            <a:off x="6773347" y="4101632"/>
            <a:ext cx="4115675" cy="26534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9C8353E4-A929-38AD-1E1F-369A5140A09D}"/>
                </a:ext>
              </a:extLst>
            </p:cNvPr>
            <p:cNvSpPr txBox="1"/>
            <p:nvPr/>
          </p:nvSpPr>
          <p:spPr>
            <a:xfrm>
              <a:off x="9869808" y="5754725"/>
              <a:ext cx="2445490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49</a:t>
              </a:r>
              <a:r>
                <a:rPr lang="nl-BE" sz="3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226BC932-4365-BFFB-63E8-FEA67BFF0F34}"/>
                </a:ext>
              </a:extLst>
            </p:cNvPr>
            <p:cNvSpPr txBox="1"/>
            <p:nvPr/>
          </p:nvSpPr>
          <p:spPr>
            <a:xfrm>
              <a:off x="6156370" y="6502447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688989"/>
                  </a:solidFill>
                  <a:latin typeface="Filson Pro Black" panose="02000000000000000000" pitchFamily="50" charset="0"/>
                </a:rPr>
                <a:t>47</a:t>
              </a:r>
              <a:r>
                <a:rPr lang="nl-BE" sz="3200" dirty="0">
                  <a:solidFill>
                    <a:srgbClr val="688989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688989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822C2667-59D4-4889-C146-7379538C8261}"/>
                </a:ext>
              </a:extLst>
            </p:cNvPr>
            <p:cNvSpPr txBox="1"/>
            <p:nvPr/>
          </p:nvSpPr>
          <p:spPr>
            <a:xfrm>
              <a:off x="7048632" y="3443663"/>
              <a:ext cx="949377" cy="400110"/>
            </a:xfrm>
            <a:prstGeom prst="rect">
              <a:avLst/>
            </a:prstGeom>
            <a:solidFill>
              <a:srgbClr val="F6D7CA"/>
            </a:solidFill>
          </p:spPr>
          <p:txBody>
            <a:bodyPr wrap="square" rtlCol="0">
              <a:spAutoFit/>
            </a:bodyPr>
            <a:lstStyle/>
            <a:p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  <a:ea typeface="Roboto Condensed" panose="02000000000000000000" pitchFamily="2" charset="0"/>
                </a:rPr>
                <a:t>5 </a:t>
              </a:r>
              <a:r>
                <a:rPr lang="nl-BE" sz="2000" dirty="0" err="1">
                  <a:solidFill>
                    <a:srgbClr val="182744"/>
                  </a:solidFill>
                  <a:latin typeface="Filson Pro Light" panose="02000000000000000000" pitchFamily="50" charset="0"/>
                  <a:ea typeface="Roboto Condensed" panose="02000000000000000000" pitchFamily="2" charset="0"/>
                </a:rPr>
                <a:t>ou</a:t>
              </a: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  <a:ea typeface="Roboto Condensed" panose="02000000000000000000" pitchFamily="2" charset="0"/>
                </a:rPr>
                <a:t> 6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DC7EF359-5F67-05E6-42E9-6A1C57ECEC4D}"/>
                </a:ext>
              </a:extLst>
            </p:cNvPr>
            <p:cNvSpPr txBox="1"/>
            <p:nvPr/>
          </p:nvSpPr>
          <p:spPr>
            <a:xfrm>
              <a:off x="6694156" y="3917115"/>
              <a:ext cx="1774967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3</a:t>
              </a:r>
              <a:r>
                <a:rPr lang="nl-BE" sz="3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4886A66D-37FA-0459-4DC9-2C94273A73C0}"/>
                </a:ext>
              </a:extLst>
            </p:cNvPr>
            <p:cNvSpPr txBox="1"/>
            <p:nvPr/>
          </p:nvSpPr>
          <p:spPr>
            <a:xfrm>
              <a:off x="8489306" y="3785063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00000"/>
                  </a:solidFill>
                  <a:latin typeface="Filson Pro Black" panose="02000000000000000000" pitchFamily="50" charset="0"/>
                </a:rPr>
                <a:t>1</a:t>
              </a:r>
              <a:r>
                <a:rPr lang="nl-BE" sz="3200" dirty="0">
                  <a:solidFill>
                    <a:srgbClr val="C00000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00000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CF384801-5FC1-2871-9CBE-E70362873506}"/>
              </a:ext>
            </a:extLst>
          </p:cNvPr>
          <p:cNvGrpSpPr/>
          <p:nvPr/>
        </p:nvGrpSpPr>
        <p:grpSpPr>
          <a:xfrm>
            <a:off x="185255" y="1264135"/>
            <a:ext cx="6064765" cy="2277881"/>
            <a:chOff x="-104255" y="1440606"/>
            <a:chExt cx="5608124" cy="2277881"/>
          </a:xfrm>
        </p:grpSpPr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A3EE314D-B014-3622-5040-E9176924C789}"/>
                </a:ext>
              </a:extLst>
            </p:cNvPr>
            <p:cNvGrpSpPr/>
            <p:nvPr/>
          </p:nvGrpSpPr>
          <p:grpSpPr>
            <a:xfrm>
              <a:off x="2384957" y="1954386"/>
              <a:ext cx="3118912" cy="1315929"/>
              <a:chOff x="2384957" y="1954386"/>
              <a:chExt cx="3118912" cy="1315929"/>
            </a:xfrm>
          </p:grpSpPr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561F2F8D-5F64-CFDD-5B8F-5CB861B31849}"/>
                  </a:ext>
                </a:extLst>
              </p:cNvPr>
              <p:cNvSpPr txBox="1"/>
              <p:nvPr/>
            </p:nvSpPr>
            <p:spPr>
              <a:xfrm>
                <a:off x="2384957" y="1954386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97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395B80C1-37BC-0812-F6E9-E4EF65AB0B8D}"/>
                  </a:ext>
                </a:extLst>
              </p:cNvPr>
              <p:cNvSpPr txBox="1"/>
              <p:nvPr/>
            </p:nvSpPr>
            <p:spPr>
              <a:xfrm>
                <a:off x="2384957" y="2507670"/>
                <a:ext cx="3118912" cy="762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ENVISAGE UN AUTRE WEEK-END / AUTRES VACANCES DANS LES 3 PROCHAINES ANNEES</a:t>
                </a:r>
              </a:p>
            </p:txBody>
          </p:sp>
        </p:grpSp>
        <p:pic>
          <p:nvPicPr>
            <p:cNvPr id="90" name="Afbeelding 89">
              <a:extLst>
                <a:ext uri="{FF2B5EF4-FFF2-40B4-BE49-F238E27FC236}">
                  <a16:creationId xmlns:a16="http://schemas.microsoft.com/office/drawing/2014/main" id="{CB9C3C52-548B-D55B-DF6C-E8E87424A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4255" y="1440606"/>
              <a:ext cx="2589743" cy="2277881"/>
            </a:xfrm>
            <a:prstGeom prst="rect">
              <a:avLst/>
            </a:prstGeom>
          </p:spPr>
        </p:pic>
      </p:grp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923D2E2F-4F4C-B3E2-EA96-8B595B354C8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64" y="129379"/>
            <a:ext cx="1548000" cy="972637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CF2F3F17-0758-2456-3DAB-0DC9A538D8DF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B3A96E0-7AD5-FD17-D779-51E37E727622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979FE71-9A3F-5BCA-DC81-D8B3AB082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E75D8EF9-165A-2C5F-C5CE-CE4AF95B1E99}"/>
              </a:ext>
            </a:extLst>
          </p:cNvPr>
          <p:cNvSpPr txBox="1"/>
          <p:nvPr/>
        </p:nvSpPr>
        <p:spPr>
          <a:xfrm>
            <a:off x="6906182" y="6482379"/>
            <a:ext cx="5286556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1400" dirty="0">
                <a:solidFill>
                  <a:srgbClr val="182744"/>
                </a:solidFill>
                <a:latin typeface="Filson Pro Light" panose="02000000000000000000" pitchFamily="50" charset="0"/>
              </a:rPr>
              <a:t>DANS QUELLE MESURE RECOMMANDERIEZ-VOUS UN SEJOUR A LA CÔTE BELGE A VOS AMIS, VOTRE FAMILLE, DES CONNAISSANCES ?</a:t>
            </a:r>
          </a:p>
        </p:txBody>
      </p:sp>
    </p:spTree>
    <p:extLst>
      <p:ext uri="{BB962C8B-B14F-4D97-AF65-F5344CB8AC3E}">
        <p14:creationId xmlns:p14="http://schemas.microsoft.com/office/powerpoint/2010/main" val="3005185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664261" y="638894"/>
            <a:ext cx="1031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RESIDENCES SECONDAIRES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225AF0F-F26A-F983-2C71-CD4EDAD99120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3161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7607324-8CE2-1D03-7157-254C53F58754}"/>
              </a:ext>
            </a:extLst>
          </p:cNvPr>
          <p:cNvSpPr txBox="1"/>
          <p:nvPr/>
        </p:nvSpPr>
        <p:spPr>
          <a:xfrm>
            <a:off x="554244" y="1444152"/>
            <a:ext cx="4792827" cy="788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24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= </a:t>
            </a:r>
            <a:r>
              <a:rPr lang="nl-BE" sz="32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20</a:t>
            </a:r>
            <a:r>
              <a:rPr lang="nl-BE" sz="24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% DES RESIDENCES DE VACANCES A LA CÔTE BELGE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D384B05-11CF-E961-7C8C-C0964991FC0D}"/>
              </a:ext>
            </a:extLst>
          </p:cNvPr>
          <p:cNvSpPr txBox="1"/>
          <p:nvPr/>
        </p:nvSpPr>
        <p:spPr>
          <a:xfrm>
            <a:off x="540082" y="232879"/>
            <a:ext cx="10725326" cy="98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6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BELGES FRANCOPHONES PROPRIETAIRES DE 19 811 RESIDENCES DE VACANCES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91842618-BD46-AE7B-A3FF-53C38099DD1B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36087B9F-8007-392C-E3B1-294E76F34B7D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2020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A22EC72-9B4A-77A7-AAB8-C81C78550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77" name="Groep 76">
            <a:extLst>
              <a:ext uri="{FF2B5EF4-FFF2-40B4-BE49-F238E27FC236}">
                <a16:creationId xmlns:a16="http://schemas.microsoft.com/office/drawing/2014/main" id="{D5C63582-606D-BB9C-85BC-6098B23FD01A}"/>
              </a:ext>
            </a:extLst>
          </p:cNvPr>
          <p:cNvGrpSpPr/>
          <p:nvPr/>
        </p:nvGrpSpPr>
        <p:grpSpPr>
          <a:xfrm>
            <a:off x="1458178" y="1505646"/>
            <a:ext cx="8879046" cy="5024855"/>
            <a:chOff x="1458178" y="1505646"/>
            <a:chExt cx="8879046" cy="5024855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0AF6B4A2-E5B4-87AB-DB07-39127BD2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720" y="2053712"/>
              <a:ext cx="7031214" cy="431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E4AEE89-173D-5F72-75C4-AF4C3733ACC1}"/>
                </a:ext>
              </a:extLst>
            </p:cNvPr>
            <p:cNvSpPr txBox="1"/>
            <p:nvPr/>
          </p:nvSpPr>
          <p:spPr>
            <a:xfrm>
              <a:off x="2387320" y="4162825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1 340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NIEUWPOORT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6B3C53C0-C061-6068-2CE6-193B0EF276B8}"/>
                </a:ext>
              </a:extLst>
            </p:cNvPr>
            <p:cNvSpPr txBox="1"/>
            <p:nvPr/>
          </p:nvSpPr>
          <p:spPr>
            <a:xfrm>
              <a:off x="3115208" y="6007281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5 270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KOKSIJDE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4B691ACA-0DD7-CEB8-6405-CF71E82C022F}"/>
                </a:ext>
              </a:extLst>
            </p:cNvPr>
            <p:cNvSpPr txBox="1"/>
            <p:nvPr/>
          </p:nvSpPr>
          <p:spPr>
            <a:xfrm>
              <a:off x="1458178" y="4816379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3 142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DE PANNE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6002632-B333-5E9E-8DCB-2B7C7A377FB1}"/>
                </a:ext>
              </a:extLst>
            </p:cNvPr>
            <p:cNvSpPr txBox="1"/>
            <p:nvPr/>
          </p:nvSpPr>
          <p:spPr>
            <a:xfrm>
              <a:off x="4701914" y="5577440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2 567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MIDDELKERKE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FF27094F-0A7C-B40F-3EDA-A4AC7EE5C7FB}"/>
                </a:ext>
              </a:extLst>
            </p:cNvPr>
            <p:cNvSpPr txBox="1"/>
            <p:nvPr/>
          </p:nvSpPr>
          <p:spPr>
            <a:xfrm>
              <a:off x="3852080" y="3328252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1 515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OOSTENDE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B9DB0366-C188-6263-F889-4D5D46D9CB60}"/>
                </a:ext>
              </a:extLst>
            </p:cNvPr>
            <p:cNvSpPr txBox="1"/>
            <p:nvPr/>
          </p:nvSpPr>
          <p:spPr>
            <a:xfrm>
              <a:off x="5866404" y="4249786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158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BREDENE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4C2FD04-4978-F939-51A0-94B4EE1F19B7}"/>
                </a:ext>
              </a:extLst>
            </p:cNvPr>
            <p:cNvSpPr txBox="1"/>
            <p:nvPr/>
          </p:nvSpPr>
          <p:spPr>
            <a:xfrm>
              <a:off x="5092377" y="2663272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1 477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DE HAAN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C2AD1D69-475F-2379-CD21-29428FB8EC82}"/>
                </a:ext>
              </a:extLst>
            </p:cNvPr>
            <p:cNvSpPr txBox="1"/>
            <p:nvPr/>
          </p:nvSpPr>
          <p:spPr>
            <a:xfrm>
              <a:off x="6876947" y="3450155"/>
              <a:ext cx="1447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699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BLANKENBERGE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9588E415-CA61-1E19-9001-C59E217D7FD1}"/>
                </a:ext>
              </a:extLst>
            </p:cNvPr>
            <p:cNvSpPr txBox="1"/>
            <p:nvPr/>
          </p:nvSpPr>
          <p:spPr>
            <a:xfrm>
              <a:off x="6624155" y="1505646"/>
              <a:ext cx="1447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71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ZEEBRUGGE</a:t>
              </a: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A10DFAF7-0EBF-B153-CCB8-E1FD9CC3D666}"/>
                </a:ext>
              </a:extLst>
            </p:cNvPr>
            <p:cNvSpPr txBox="1"/>
            <p:nvPr/>
          </p:nvSpPr>
          <p:spPr>
            <a:xfrm>
              <a:off x="8890069" y="2639699"/>
              <a:ext cx="1447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3 572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KNOKKE-HEIST</a:t>
              </a:r>
            </a:p>
          </p:txBody>
        </p:sp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013A9BDD-FDE7-70C4-61F7-A6E17A07EE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06791" y="5339599"/>
              <a:ext cx="71535" cy="33391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CDE84667-A511-B6E8-BD4E-6F55103A00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67290" y="4739164"/>
              <a:ext cx="125134" cy="338825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20B3218B-A6D0-513A-2EBF-97E4944DCB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2228" y="3947571"/>
              <a:ext cx="229686" cy="28388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chte verbindingslijn met pijl 62">
              <a:extLst>
                <a:ext uri="{FF2B5EF4-FFF2-40B4-BE49-F238E27FC236}">
                  <a16:creationId xmlns:a16="http://schemas.microsoft.com/office/drawing/2014/main" id="{643F715D-CE33-9012-ABC3-19568B34C6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6718" y="3247301"/>
              <a:ext cx="75807" cy="21560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chte verbindingslijn met pijl 64">
              <a:extLst>
                <a:ext uri="{FF2B5EF4-FFF2-40B4-BE49-F238E27FC236}">
                  <a16:creationId xmlns:a16="http://schemas.microsoft.com/office/drawing/2014/main" id="{B61538F2-A83B-D897-3C48-86F9D976F8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6701" y="2059270"/>
              <a:ext cx="75807" cy="340294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chte verbindingslijn met pijl 66">
              <a:extLst>
                <a:ext uri="{FF2B5EF4-FFF2-40B4-BE49-F238E27FC236}">
                  <a16:creationId xmlns:a16="http://schemas.microsoft.com/office/drawing/2014/main" id="{F70C27F9-5F5B-DC2C-4B14-B12F7B398EF1}"/>
                </a:ext>
              </a:extLst>
            </p:cNvPr>
            <p:cNvCxnSpPr>
              <a:cxnSpLocks/>
            </p:cNvCxnSpPr>
            <p:nvPr/>
          </p:nvCxnSpPr>
          <p:spPr>
            <a:xfrm>
              <a:off x="8399909" y="2751934"/>
              <a:ext cx="392189" cy="87819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Rechte verbindingslijn met pijl 68">
              <a:extLst>
                <a:ext uri="{FF2B5EF4-FFF2-40B4-BE49-F238E27FC236}">
                  <a16:creationId xmlns:a16="http://schemas.microsoft.com/office/drawing/2014/main" id="{BB5B2226-D632-8EFC-7CD5-D365DF183E0A}"/>
                </a:ext>
              </a:extLst>
            </p:cNvPr>
            <p:cNvCxnSpPr>
              <a:cxnSpLocks/>
            </p:cNvCxnSpPr>
            <p:nvPr/>
          </p:nvCxnSpPr>
          <p:spPr>
            <a:xfrm>
              <a:off x="6723504" y="3180221"/>
              <a:ext cx="321631" cy="148031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chte verbindingslijn met pijl 70">
              <a:extLst>
                <a:ext uri="{FF2B5EF4-FFF2-40B4-BE49-F238E27FC236}">
                  <a16:creationId xmlns:a16="http://schemas.microsoft.com/office/drawing/2014/main" id="{879D43F5-13B1-CF5D-2D96-897729E65329}"/>
                </a:ext>
              </a:extLst>
            </p:cNvPr>
            <p:cNvCxnSpPr>
              <a:cxnSpLocks/>
            </p:cNvCxnSpPr>
            <p:nvPr/>
          </p:nvCxnSpPr>
          <p:spPr>
            <a:xfrm>
              <a:off x="5522949" y="4040002"/>
              <a:ext cx="283491" cy="22807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Rechte verbindingslijn met pijl 72">
              <a:extLst>
                <a:ext uri="{FF2B5EF4-FFF2-40B4-BE49-F238E27FC236}">
                  <a16:creationId xmlns:a16="http://schemas.microsoft.com/office/drawing/2014/main" id="{35CACD8D-3E8A-C8DB-45EA-DA87005767F4}"/>
                </a:ext>
              </a:extLst>
            </p:cNvPr>
            <p:cNvCxnSpPr>
              <a:cxnSpLocks/>
            </p:cNvCxnSpPr>
            <p:nvPr/>
          </p:nvCxnSpPr>
          <p:spPr>
            <a:xfrm>
              <a:off x="4500715" y="5330072"/>
              <a:ext cx="201199" cy="247368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echte verbindingslijn met pijl 74">
              <a:extLst>
                <a:ext uri="{FF2B5EF4-FFF2-40B4-BE49-F238E27FC236}">
                  <a16:creationId xmlns:a16="http://schemas.microsoft.com/office/drawing/2014/main" id="{0B0CB24D-6EE2-C4AF-F23F-76791A93C938}"/>
                </a:ext>
              </a:extLst>
            </p:cNvPr>
            <p:cNvCxnSpPr>
              <a:cxnSpLocks/>
            </p:cNvCxnSpPr>
            <p:nvPr/>
          </p:nvCxnSpPr>
          <p:spPr>
            <a:xfrm>
              <a:off x="3109392" y="5662594"/>
              <a:ext cx="174398" cy="247368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Afgeronde rechthoek 41">
            <a:extLst>
              <a:ext uri="{FF2B5EF4-FFF2-40B4-BE49-F238E27FC236}">
                <a16:creationId xmlns:a16="http://schemas.microsoft.com/office/drawing/2014/main" id="{65FF2D0A-5D78-EB6D-FBFA-712E7BCF8D5F}"/>
              </a:ext>
            </a:extLst>
          </p:cNvPr>
          <p:cNvSpPr/>
          <p:nvPr/>
        </p:nvSpPr>
        <p:spPr>
          <a:xfrm>
            <a:off x="6429703" y="5175223"/>
            <a:ext cx="5654726" cy="1593015"/>
          </a:xfrm>
          <a:prstGeom prst="roundRect">
            <a:avLst/>
          </a:prstGeom>
          <a:solidFill>
            <a:srgbClr val="F6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C4BCBF85-E2BD-E4C0-95F8-9A4219D80609}"/>
              </a:ext>
            </a:extLst>
          </p:cNvPr>
          <p:cNvSpPr txBox="1"/>
          <p:nvPr/>
        </p:nvSpPr>
        <p:spPr>
          <a:xfrm>
            <a:off x="6531547" y="5223577"/>
            <a:ext cx="5733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2021: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± </a:t>
            </a:r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700 000 </a:t>
            </a:r>
            <a:r>
              <a:rPr lang="nl-BE" sz="2400" dirty="0">
                <a:solidFill>
                  <a:srgbClr val="C10C1A"/>
                </a:solidFill>
                <a:latin typeface="Filson Pro Light" panose="02000000000000000000" pitchFamily="50" charset="0"/>
              </a:rPr>
              <a:t>ARRIVÉES DES BELGES FRANCOPHONES (21%)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3,9 </a:t>
            </a:r>
            <a:r>
              <a:rPr lang="nl-BE" sz="2400" dirty="0">
                <a:solidFill>
                  <a:srgbClr val="C10C1A"/>
                </a:solidFill>
                <a:latin typeface="Filson Pro Light" panose="02000000000000000000" pitchFamily="50" charset="0"/>
              </a:rPr>
              <a:t>MILLIONS DE NUITÉES</a:t>
            </a:r>
          </a:p>
        </p:txBody>
      </p:sp>
    </p:spTree>
    <p:extLst>
      <p:ext uri="{BB962C8B-B14F-4D97-AF65-F5344CB8AC3E}">
        <p14:creationId xmlns:p14="http://schemas.microsoft.com/office/powerpoint/2010/main" val="3520768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1528" y="232879"/>
            <a:ext cx="11554534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5542 PROPRIETAIRES DE HAINAUT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ACC46B-DD33-605E-416C-B6C4030E2491}"/>
              </a:ext>
            </a:extLst>
          </p:cNvPr>
          <p:cNvSpPr txBox="1"/>
          <p:nvPr/>
        </p:nvSpPr>
        <p:spPr>
          <a:xfrm>
            <a:off x="541528" y="1829710"/>
            <a:ext cx="4759219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ENVIRON 5550 FAMILLES DE HAINAUT SONT PROPRIETAIRES D’UNE RESIDENCE SECONDAIRE A LA CÔTE BELGE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nl-BE" sz="2000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= 28% DE TOUTES LES RESIDENCES DE VACANCES DE BELGES FRANCOPHONES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6F76B4E-0AE2-1118-00E3-BB64BFD6F951}"/>
              </a:ext>
            </a:extLst>
          </p:cNvPr>
          <p:cNvSpPr txBox="1"/>
          <p:nvPr/>
        </p:nvSpPr>
        <p:spPr>
          <a:xfrm>
            <a:off x="3822117" y="4996085"/>
            <a:ext cx="4126561" cy="540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kumimoji="0" lang="fr-FR" altLang="nl-BE" sz="1800" b="0" i="0" u="none" strike="noStrike" cap="none" normalizeH="0" baseline="0" dirty="0">
                <a:ln>
                  <a:noFill/>
                </a:ln>
                <a:solidFill>
                  <a:srgbClr val="182744"/>
                </a:solidFill>
                <a:effectLst/>
                <a:highlight>
                  <a:srgbClr val="EAEBE3"/>
                </a:highlight>
                <a:latin typeface="Filson Pro Black" panose="02000000000000000000" pitchFamily="50" charset="0"/>
              </a:rPr>
              <a:t>LES PLUS POPULAIRES</a:t>
            </a:r>
            <a:r>
              <a:rPr lang="nl-BE" sz="18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: COXYDE, LA PANNE ET MIDDELKERKE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C3986B21-075D-CC16-5D37-D62BA843C310}"/>
              </a:ext>
            </a:extLst>
          </p:cNvPr>
          <p:cNvGrpSpPr/>
          <p:nvPr/>
        </p:nvGrpSpPr>
        <p:grpSpPr>
          <a:xfrm>
            <a:off x="5530472" y="1506345"/>
            <a:ext cx="6120000" cy="3845309"/>
            <a:chOff x="5530472" y="1506345"/>
            <a:chExt cx="6120000" cy="3845309"/>
          </a:xfrm>
        </p:grpSpPr>
        <p:pic>
          <p:nvPicPr>
            <p:cNvPr id="6" name="Afbeelding 5" descr="Afbeelding met kaart&#10;&#10;Automatisch gegenereerde beschrijving">
              <a:extLst>
                <a:ext uri="{FF2B5EF4-FFF2-40B4-BE49-F238E27FC236}">
                  <a16:creationId xmlns:a16="http://schemas.microsoft.com/office/drawing/2014/main" id="{F771D80D-D356-1902-B9B3-42617881C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472" y="1506345"/>
              <a:ext cx="6120000" cy="3845309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A088C6E-CA15-4145-E073-E67C0EFC6AE4}"/>
                </a:ext>
              </a:extLst>
            </p:cNvPr>
            <p:cNvSpPr txBox="1"/>
            <p:nvPr/>
          </p:nvSpPr>
          <p:spPr>
            <a:xfrm>
              <a:off x="6305546" y="2393314"/>
              <a:ext cx="2445490" cy="5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36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28</a:t>
              </a:r>
              <a:r>
                <a:rPr lang="nl-BE" sz="2800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%</a:t>
              </a:r>
              <a:endParaRPr lang="nl-BE" sz="36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9E68775-9F4B-2F30-A783-0BDBAD294316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22EFF657-EB66-7FDD-7385-6173E177394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2020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A341CD6-ACE8-FE79-2C11-7E692E635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720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kust, strand, natuur">
            <a:extLst>
              <a:ext uri="{FF2B5EF4-FFF2-40B4-BE49-F238E27FC236}">
                <a16:creationId xmlns:a16="http://schemas.microsoft.com/office/drawing/2014/main" id="{BA209C35-2507-AFC3-0C78-EA05CBDA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D448AD-BD27-BB22-2D13-CFC18E3C13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92314" y="404813"/>
            <a:ext cx="8280150" cy="1008062"/>
          </a:xfrm>
        </p:spPr>
        <p:txBody>
          <a:bodyPr/>
          <a:lstStyle/>
          <a:p>
            <a:r>
              <a:rPr lang="en-US" sz="3200" dirty="0" err="1">
                <a:solidFill>
                  <a:srgbClr val="000000"/>
                </a:solidFill>
              </a:rPr>
              <a:t>En</a:t>
            </a:r>
            <a:r>
              <a:rPr lang="en-US" sz="3200" dirty="0">
                <a:solidFill>
                  <a:srgbClr val="000000"/>
                </a:solidFill>
              </a:rPr>
              <a:t> plus…         des </a:t>
            </a:r>
            <a:r>
              <a:rPr lang="en-US" sz="3200" dirty="0" err="1">
                <a:solidFill>
                  <a:srgbClr val="000000"/>
                </a:solidFill>
              </a:rPr>
              <a:t>lieux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époustouflants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17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water, lucht, buiten&#10;&#10;Automatisch gegenereerde beschrijving">
            <a:extLst>
              <a:ext uri="{FF2B5EF4-FFF2-40B4-BE49-F238E27FC236}">
                <a16:creationId xmlns:a16="http://schemas.microsoft.com/office/drawing/2014/main" id="{A2CBBFE6-567E-A96D-05CA-1A6AD25D6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76" y="1592263"/>
            <a:ext cx="3313113" cy="2641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D35E973-86F4-8BE0-43E8-03F41161A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" b="9587"/>
          <a:stretch/>
        </p:blipFill>
        <p:spPr>
          <a:xfrm>
            <a:off x="2568576" y="4297363"/>
            <a:ext cx="3313113" cy="1860550"/>
          </a:xfrm>
          <a:prstGeom prst="rect">
            <a:avLst/>
          </a:prstGeom>
        </p:spPr>
      </p:pic>
      <p:pic>
        <p:nvPicPr>
          <p:cNvPr id="9" name="Afbeelding 8" descr="Afbeelding met lucht, buiten, pier, scène&#10;&#10;Automatisch gegenereerde beschrijving">
            <a:extLst>
              <a:ext uri="{FF2B5EF4-FFF2-40B4-BE49-F238E27FC236}">
                <a16:creationId xmlns:a16="http://schemas.microsoft.com/office/drawing/2014/main" id="{E5EF27D0-35EE-9127-89DC-8ED8942FE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76" y="1592263"/>
            <a:ext cx="3673475" cy="2408238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CCE2701-524E-2C80-4FAF-29C4E5790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9" r="-1" b="-1"/>
          <a:stretch/>
        </p:blipFill>
        <p:spPr>
          <a:xfrm>
            <a:off x="5946776" y="4064001"/>
            <a:ext cx="3673475" cy="20939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2F4E25E-0DBC-E796-E88D-CB672F3A0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862" y="404813"/>
            <a:ext cx="8199826" cy="101282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140 </a:t>
            </a:r>
            <a:r>
              <a:rPr lang="en-US" sz="2000" dirty="0" err="1"/>
              <a:t>lieux</a:t>
            </a:r>
            <a:r>
              <a:rPr lang="en-US" sz="2000" dirty="0"/>
              <a:t> </a:t>
            </a:r>
            <a:r>
              <a:rPr lang="en-US" sz="2000" dirty="0" err="1"/>
              <a:t>époustouflants</a:t>
            </a:r>
            <a:r>
              <a:rPr lang="en-US" sz="2000" dirty="0"/>
              <a:t>, 47 </a:t>
            </a:r>
            <a:r>
              <a:rPr lang="en-US" sz="2000" dirty="0" err="1"/>
              <a:t>photographes</a:t>
            </a:r>
            <a:r>
              <a:rPr lang="en-US" sz="2000" dirty="0"/>
              <a:t>, des escapades</a:t>
            </a:r>
          </a:p>
        </p:txBody>
      </p:sp>
    </p:spTree>
    <p:extLst>
      <p:ext uri="{BB962C8B-B14F-4D97-AF65-F5344CB8AC3E}">
        <p14:creationId xmlns:p14="http://schemas.microsoft.com/office/powerpoint/2010/main" val="3217176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vak 16">
            <a:extLst>
              <a:ext uri="{FF2B5EF4-FFF2-40B4-BE49-F238E27FC236}">
                <a16:creationId xmlns:a16="http://schemas.microsoft.com/office/drawing/2014/main" id="{7725D573-F864-1859-8FF5-A8608F008847}"/>
              </a:ext>
            </a:extLst>
          </p:cNvPr>
          <p:cNvSpPr txBox="1"/>
          <p:nvPr/>
        </p:nvSpPr>
        <p:spPr>
          <a:xfrm>
            <a:off x="683586" y="408347"/>
            <a:ext cx="9356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MERCI POUR VOTRE ATTENTION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575B725-F535-17BC-65B6-215BC2A4BD8D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 descr="Afbeelding met tekst, teken&#10;&#10;Automatisch gegenereerde beschrijving">
            <a:extLst>
              <a:ext uri="{FF2B5EF4-FFF2-40B4-BE49-F238E27FC236}">
                <a16:creationId xmlns:a16="http://schemas.microsoft.com/office/drawing/2014/main" id="{915A1E12-8EF4-DE8E-0728-D31AE2A8C2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03FB784-4650-CB2E-3BD3-68115B733B0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1" y="5629812"/>
            <a:ext cx="3241709" cy="11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39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31B43-5D49-BC89-2503-B9292398D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862" y="404813"/>
            <a:ext cx="8199826" cy="1012825"/>
          </a:xfrm>
        </p:spPr>
        <p:txBody>
          <a:bodyPr anchor="ctr">
            <a:normAutofit/>
          </a:bodyPr>
          <a:lstStyle/>
          <a:p>
            <a:r>
              <a:rPr lang="nl-BE" dirty="0"/>
              <a:t>Les stations </a:t>
            </a:r>
            <a:r>
              <a:rPr lang="nl-BE" dirty="0" err="1"/>
              <a:t>balnéaires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58541BC-B588-112B-AAFD-CFC9A797D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6958" y="1600200"/>
            <a:ext cx="6865635" cy="4565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235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C8DC8000-D12C-C4A0-66AF-B5FF86565491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248111" y="343500"/>
            <a:ext cx="10317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BELGES FRANCOPHONES</a:t>
            </a:r>
          </a:p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A LA CÔTE BELGE</a:t>
            </a:r>
          </a:p>
        </p:txBody>
      </p:sp>
      <p:pic>
        <p:nvPicPr>
          <p:cNvPr id="9" name="Afbeelding 8" descr="Afbeelding met tekst, teken&#10;&#10;Automatisch gegenereerde beschrijving">
            <a:extLst>
              <a:ext uri="{FF2B5EF4-FFF2-40B4-BE49-F238E27FC236}">
                <a16:creationId xmlns:a16="http://schemas.microsoft.com/office/drawing/2014/main" id="{1D69F024-EB6B-6FA2-3247-1B4FC643A3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FAFED7B-EE7B-035A-FD53-68EB99C807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1" y="5717304"/>
            <a:ext cx="2963335" cy="108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0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D3C6F10A-0A35-7F88-2AEE-75C5B1B6849A}"/>
              </a:ext>
            </a:extLst>
          </p:cNvPr>
          <p:cNvSpPr/>
          <p:nvPr/>
        </p:nvSpPr>
        <p:spPr>
          <a:xfrm>
            <a:off x="348339" y="1944330"/>
            <a:ext cx="11111219" cy="4108126"/>
          </a:xfrm>
          <a:prstGeom prst="roundRect">
            <a:avLst/>
          </a:prstGeom>
          <a:solidFill>
            <a:srgbClr val="F6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21AA0F0-DAA9-129A-029D-CDCDBAFA53A6}"/>
              </a:ext>
            </a:extLst>
          </p:cNvPr>
          <p:cNvSpPr txBox="1"/>
          <p:nvPr/>
        </p:nvSpPr>
        <p:spPr>
          <a:xfrm>
            <a:off x="531375" y="1780333"/>
            <a:ext cx="103107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3,4 MILLIONS </a:t>
            </a:r>
            <a:r>
              <a:rPr lang="nl-BE" sz="2400" dirty="0">
                <a:solidFill>
                  <a:srgbClr val="C10C1A"/>
                </a:solidFill>
                <a:latin typeface="Filson Pro Light" panose="02000000000000000000" pitchFamily="50" charset="0"/>
              </a:rPr>
              <a:t>DE BELGES FRANCOPHONES A LA CÔTE BELGE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endParaRPr lang="nl-BE" sz="2400" dirty="0">
              <a:solidFill>
                <a:srgbClr val="C10C1A"/>
              </a:solidFill>
              <a:latin typeface="Filson Pro Light" panose="02000000000000000000" pitchFamily="50" charset="0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887EB402-AEB1-9D0D-728B-B156C8603E49}"/>
              </a:ext>
            </a:extLst>
          </p:cNvPr>
          <p:cNvSpPr txBox="1"/>
          <p:nvPr/>
        </p:nvSpPr>
        <p:spPr>
          <a:xfrm>
            <a:off x="540082" y="250297"/>
            <a:ext cx="12174432" cy="54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6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BELGES FRANCOPHONES A LA CÔTE BELGE EN 2021</a:t>
            </a: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6AD68BAC-0CDF-782D-9C3F-274528B94C3E}"/>
              </a:ext>
            </a:extLst>
          </p:cNvPr>
          <p:cNvSpPr txBox="1"/>
          <p:nvPr/>
        </p:nvSpPr>
        <p:spPr>
          <a:xfrm>
            <a:off x="540081" y="966750"/>
            <a:ext cx="9020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LES BELGES FRANCOPHONES SONT IMPORTANTS POUR LA CÔTE BELGE. EN 2021:</a:t>
            </a:r>
            <a:endParaRPr lang="nl-BE" sz="2400" dirty="0">
              <a:solidFill>
                <a:srgbClr val="182744"/>
              </a:solidFill>
              <a:highlight>
                <a:srgbClr val="F6D7CA"/>
              </a:highlight>
              <a:latin typeface="Filson Pro Light" panose="02000000000000000000" pitchFamily="50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BA0C05A5-6758-3F12-9A6B-0401E9FB0369}"/>
              </a:ext>
            </a:extLst>
          </p:cNvPr>
          <p:cNvGrpSpPr/>
          <p:nvPr/>
        </p:nvGrpSpPr>
        <p:grpSpPr>
          <a:xfrm>
            <a:off x="873144" y="2900764"/>
            <a:ext cx="2689658" cy="2124555"/>
            <a:chOff x="873144" y="2900764"/>
            <a:chExt cx="2689658" cy="2124555"/>
          </a:xfrm>
        </p:grpSpPr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B13874E6-F0BF-D030-2436-9EF97069578E}"/>
                </a:ext>
              </a:extLst>
            </p:cNvPr>
            <p:cNvSpPr txBox="1"/>
            <p:nvPr/>
          </p:nvSpPr>
          <p:spPr>
            <a:xfrm>
              <a:off x="873144" y="4434388"/>
              <a:ext cx="2689658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EXCURSIONNISME D’UNE JOURNEE</a:t>
              </a:r>
              <a:endParaRPr lang="nl-BE" sz="28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1505BCB8-31FB-62F7-7585-4D94BF03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59342" y="2900764"/>
              <a:ext cx="517262" cy="1404000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35893943-B106-AD19-4FFF-DBCF3AE3BA7F}"/>
              </a:ext>
            </a:extLst>
          </p:cNvPr>
          <p:cNvGrpSpPr/>
          <p:nvPr/>
        </p:nvGrpSpPr>
        <p:grpSpPr>
          <a:xfrm>
            <a:off x="4013420" y="2900764"/>
            <a:ext cx="3642798" cy="2124555"/>
            <a:chOff x="4013420" y="2900764"/>
            <a:chExt cx="3642798" cy="2124555"/>
          </a:xfrm>
        </p:grpSpPr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2E4655BC-51A6-11AD-B124-9B643551520C}"/>
                </a:ext>
              </a:extLst>
            </p:cNvPr>
            <p:cNvSpPr txBox="1"/>
            <p:nvPr/>
          </p:nvSpPr>
          <p:spPr>
            <a:xfrm>
              <a:off x="4013420" y="4434388"/>
              <a:ext cx="3642798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RESIDENTS EN HEBERGEMENTS COMMERCIAUX</a:t>
              </a:r>
              <a:endParaRPr lang="nl-BE" sz="28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47306AC6-36EA-8D5E-44BC-2E3CC3314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56655" y="2900764"/>
              <a:ext cx="812842" cy="1404000"/>
            </a:xfrm>
            <a:prstGeom prst="rect">
              <a:avLst/>
            </a:prstGeom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4AB9E359-651F-C777-6295-E7BC574AFBC1}"/>
              </a:ext>
            </a:extLst>
          </p:cNvPr>
          <p:cNvGrpSpPr/>
          <p:nvPr/>
        </p:nvGrpSpPr>
        <p:grpSpPr>
          <a:xfrm>
            <a:off x="7786973" y="2782844"/>
            <a:ext cx="3642798" cy="2001444"/>
            <a:chOff x="7895140" y="2900764"/>
            <a:chExt cx="3642798" cy="2001444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615CCE74-FE18-A31E-A4F1-B8CF9FA641CB}"/>
                </a:ext>
              </a:extLst>
            </p:cNvPr>
            <p:cNvSpPr txBox="1"/>
            <p:nvPr/>
          </p:nvSpPr>
          <p:spPr>
            <a:xfrm>
              <a:off x="7895140" y="4557498"/>
              <a:ext cx="3642798" cy="34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RESIDENTS SECONDAIRES</a:t>
              </a:r>
              <a:endParaRPr lang="nl-BE" sz="28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D9F663E-FC8D-ABBA-63B1-1F2F74B21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9549" y="2900764"/>
              <a:ext cx="1238826" cy="1404000"/>
            </a:xfrm>
            <a:prstGeom prst="rect">
              <a:avLst/>
            </a:prstGeom>
          </p:spPr>
        </p:pic>
      </p:grpSp>
      <p:pic>
        <p:nvPicPr>
          <p:cNvPr id="11" name="Afbeelding 10" descr="Afbeelding met kaart&#10;&#10;Automatisch gegenereerde beschrijving">
            <a:extLst>
              <a:ext uri="{FF2B5EF4-FFF2-40B4-BE49-F238E27FC236}">
                <a16:creationId xmlns:a16="http://schemas.microsoft.com/office/drawing/2014/main" id="{395816F3-4281-ECF7-E9D3-7C1CE67E3F8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761" y="911774"/>
            <a:ext cx="2424404" cy="1904577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5C3B83A9-C5DB-05B5-9F22-B08B389CB08A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3A5DE094-592C-892C-981C-2726FBA4A2E7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9E2FC7E-1565-8322-9B02-962D5C9C6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4750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>
            <a:extLst>
              <a:ext uri="{FF2B5EF4-FFF2-40B4-BE49-F238E27FC236}">
                <a16:creationId xmlns:a16="http://schemas.microsoft.com/office/drawing/2014/main" id="{887EB402-AEB1-9D0D-728B-B156C8603E49}"/>
              </a:ext>
            </a:extLst>
          </p:cNvPr>
          <p:cNvSpPr txBox="1"/>
          <p:nvPr/>
        </p:nvSpPr>
        <p:spPr>
          <a:xfrm>
            <a:off x="540082" y="232879"/>
            <a:ext cx="11712878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3,4 MILLIONS DE BELGES FRANCOPHONES A LA CÔTE BELGE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EB75C372-7090-E68A-3FAB-1CC7B0A31D88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55063B44-6915-7662-1F79-B2B2F2775412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66FBA90-A226-9431-0934-ED7C841CD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0A99450D-8BDC-2DAF-2D77-F417E4998380}"/>
              </a:ext>
            </a:extLst>
          </p:cNvPr>
          <p:cNvGrpSpPr/>
          <p:nvPr/>
        </p:nvGrpSpPr>
        <p:grpSpPr>
          <a:xfrm>
            <a:off x="873144" y="1880067"/>
            <a:ext cx="2689658" cy="1812597"/>
            <a:chOff x="873144" y="1880067"/>
            <a:chExt cx="2689658" cy="1812597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1505BCB8-31FB-62F7-7585-4D94BF03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92500" y="1880067"/>
              <a:ext cx="450947" cy="1224000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B848E9B-DA08-9F71-5EDA-10FA08F47ADC}"/>
                </a:ext>
              </a:extLst>
            </p:cNvPr>
            <p:cNvSpPr txBox="1"/>
            <p:nvPr/>
          </p:nvSpPr>
          <p:spPr>
            <a:xfrm>
              <a:off x="873144" y="3251709"/>
              <a:ext cx="2689658" cy="440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15,5 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MIO</a:t>
              </a: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TOURISTES D’UN JOUR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552DD996-AC82-25B9-2FBB-A9C5C37285FE}"/>
              </a:ext>
            </a:extLst>
          </p:cNvPr>
          <p:cNvGrpSpPr/>
          <p:nvPr/>
        </p:nvGrpSpPr>
        <p:grpSpPr>
          <a:xfrm>
            <a:off x="4278809" y="1880067"/>
            <a:ext cx="3509521" cy="1994131"/>
            <a:chOff x="4278809" y="1880067"/>
            <a:chExt cx="3509521" cy="1994131"/>
          </a:xfrm>
        </p:grpSpPr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47306AC6-36EA-8D5E-44BC-2E3CC3314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04518" y="1880067"/>
              <a:ext cx="708632" cy="122400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D00EC8F5-A16F-8343-4D2F-F04672B01F53}"/>
                </a:ext>
              </a:extLst>
            </p:cNvPr>
            <p:cNvSpPr txBox="1"/>
            <p:nvPr/>
          </p:nvSpPr>
          <p:spPr>
            <a:xfrm>
              <a:off x="4278809" y="3260889"/>
              <a:ext cx="3509521" cy="613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2,4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 MIO </a:t>
              </a:r>
            </a:p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VACANCIERS DANS DES HEBERGEMENTS COMMERCIAUX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75A5C188-F492-8FCA-6C8B-5532870CF549}"/>
              </a:ext>
            </a:extLst>
          </p:cNvPr>
          <p:cNvGrpSpPr/>
          <p:nvPr/>
        </p:nvGrpSpPr>
        <p:grpSpPr>
          <a:xfrm>
            <a:off x="8105429" y="1880067"/>
            <a:ext cx="3166228" cy="2012480"/>
            <a:chOff x="8105429" y="1880067"/>
            <a:chExt cx="3166228" cy="2012480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D9F663E-FC8D-ABBA-63B1-1F2F74B21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58538" y="1880067"/>
              <a:ext cx="1080001" cy="122400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3AE2B7A2-957E-3633-1B69-F76393C4CA71}"/>
                </a:ext>
              </a:extLst>
            </p:cNvPr>
            <p:cNvSpPr txBox="1"/>
            <p:nvPr/>
          </p:nvSpPr>
          <p:spPr>
            <a:xfrm>
              <a:off x="8105429" y="3279238"/>
              <a:ext cx="3166228" cy="613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3,2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 MIO </a:t>
              </a:r>
            </a:p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RESIDENTS SECONDAIRES DANS DES LOGEMENTS DE VACANCES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34AEC004-3607-F71A-4B9D-05F6735C740D}"/>
              </a:ext>
            </a:extLst>
          </p:cNvPr>
          <p:cNvSpPr txBox="1"/>
          <p:nvPr/>
        </p:nvSpPr>
        <p:spPr>
          <a:xfrm>
            <a:off x="4207357" y="1257678"/>
            <a:ext cx="390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RESIDENTS EN HEBERGEMENTS COMMERCIAUX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84B9A5B-EAA2-2A9E-ADE0-B04F102B4DB8}"/>
              </a:ext>
            </a:extLst>
          </p:cNvPr>
          <p:cNvSpPr txBox="1"/>
          <p:nvPr/>
        </p:nvSpPr>
        <p:spPr>
          <a:xfrm>
            <a:off x="545606" y="1319213"/>
            <a:ext cx="390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EXCURSIONNISME D’UNE JOURNEE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EE07D66-595F-441F-6733-5B1D68D9E1E5}"/>
              </a:ext>
            </a:extLst>
          </p:cNvPr>
          <p:cNvSpPr txBox="1"/>
          <p:nvPr/>
        </p:nvSpPr>
        <p:spPr>
          <a:xfrm>
            <a:off x="8292753" y="1319213"/>
            <a:ext cx="262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RESIDENTS SECONDAIRES</a:t>
            </a:r>
          </a:p>
        </p:txBody>
      </p:sp>
      <p:grpSp>
        <p:nvGrpSpPr>
          <p:cNvPr id="55" name="Groep 54">
            <a:extLst>
              <a:ext uri="{FF2B5EF4-FFF2-40B4-BE49-F238E27FC236}">
                <a16:creationId xmlns:a16="http://schemas.microsoft.com/office/drawing/2014/main" id="{C7BD4EA8-1A90-E12F-E23B-E270541C3B5D}"/>
              </a:ext>
            </a:extLst>
          </p:cNvPr>
          <p:cNvGrpSpPr/>
          <p:nvPr/>
        </p:nvGrpSpPr>
        <p:grpSpPr>
          <a:xfrm>
            <a:off x="4393493" y="4059822"/>
            <a:ext cx="3709815" cy="1904577"/>
            <a:chOff x="4278140" y="3990686"/>
            <a:chExt cx="3709815" cy="1904577"/>
          </a:xfrm>
        </p:grpSpPr>
        <p:pic>
          <p:nvPicPr>
            <p:cNvPr id="56" name="Afbeelding 55" descr="Afbeelding met kaart&#10;&#10;Automatisch gegenereerde beschrijving">
              <a:extLst>
                <a:ext uri="{FF2B5EF4-FFF2-40B4-BE49-F238E27FC236}">
                  <a16:creationId xmlns:a16="http://schemas.microsoft.com/office/drawing/2014/main" id="{F2D18F23-9E3B-1C3F-5AEE-A1111A0D3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617" y="3990686"/>
              <a:ext cx="2424404" cy="1904577"/>
            </a:xfrm>
            <a:prstGeom prst="rect">
              <a:avLst/>
            </a:prstGeom>
          </p:spPr>
        </p:pic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03E27F32-9AC3-370F-C269-77B8207A6834}"/>
                </a:ext>
              </a:extLst>
            </p:cNvPr>
            <p:cNvSpPr txBox="1"/>
            <p:nvPr/>
          </p:nvSpPr>
          <p:spPr>
            <a:xfrm>
              <a:off x="4278140" y="5144982"/>
              <a:ext cx="1146594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25</a:t>
              </a:r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F7178751-4F22-7511-2F82-3AD51861453C}"/>
                </a:ext>
              </a:extLst>
            </p:cNvPr>
            <p:cNvSpPr txBox="1"/>
            <p:nvPr/>
          </p:nvSpPr>
          <p:spPr>
            <a:xfrm>
              <a:off x="6533254" y="5342568"/>
              <a:ext cx="1454701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600" dirty="0">
                  <a:latin typeface="Filson Pro Black" panose="02000000000000000000" pitchFamily="50" charset="0"/>
                </a:rPr>
                <a:t>3,2 </a:t>
              </a:r>
              <a:r>
                <a:rPr lang="nl-BE" sz="1600" dirty="0">
                  <a:latin typeface="Filson Pro Light" panose="02000000000000000000" pitchFamily="50" charset="0"/>
                </a:rPr>
                <a:t>MIO NUITEES</a:t>
              </a:r>
              <a:endParaRPr lang="nl-BE" sz="2000" dirty="0">
                <a:latin typeface="Filson Pro Light" panose="02000000000000000000" pitchFamily="50" charset="0"/>
              </a:endParaRPr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86845FA3-E814-4C23-BCE6-8415A9C6A6DA}"/>
                </a:ext>
              </a:extLst>
            </p:cNvPr>
            <p:cNvSpPr txBox="1"/>
            <p:nvPr/>
          </p:nvSpPr>
          <p:spPr>
            <a:xfrm>
              <a:off x="5428280" y="4854485"/>
              <a:ext cx="1454701" cy="31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0,6 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MIO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9AED8D2C-95BA-9888-4EC1-78511DE715E1}"/>
              </a:ext>
            </a:extLst>
          </p:cNvPr>
          <p:cNvGrpSpPr/>
          <p:nvPr/>
        </p:nvGrpSpPr>
        <p:grpSpPr>
          <a:xfrm>
            <a:off x="8103308" y="4057563"/>
            <a:ext cx="3709815" cy="1904577"/>
            <a:chOff x="4278140" y="3990686"/>
            <a:chExt cx="3709815" cy="1904577"/>
          </a:xfrm>
        </p:grpSpPr>
        <p:pic>
          <p:nvPicPr>
            <p:cNvPr id="73" name="Afbeelding 72" descr="Afbeelding met kaart&#10;&#10;Automatisch gegenereerde beschrijving">
              <a:extLst>
                <a:ext uri="{FF2B5EF4-FFF2-40B4-BE49-F238E27FC236}">
                  <a16:creationId xmlns:a16="http://schemas.microsoft.com/office/drawing/2014/main" id="{5763C46E-F088-45AE-06C3-34D7B4AB5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617" y="3990686"/>
              <a:ext cx="2424404" cy="1904577"/>
            </a:xfrm>
            <a:prstGeom prst="rect">
              <a:avLst/>
            </a:prstGeom>
          </p:spPr>
        </p:pic>
        <p:sp>
          <p:nvSpPr>
            <p:cNvPr id="74" name="Tekstvak 73">
              <a:extLst>
                <a:ext uri="{FF2B5EF4-FFF2-40B4-BE49-F238E27FC236}">
                  <a16:creationId xmlns:a16="http://schemas.microsoft.com/office/drawing/2014/main" id="{96566CD7-FA83-F2D9-E7AB-9907808EA544}"/>
                </a:ext>
              </a:extLst>
            </p:cNvPr>
            <p:cNvSpPr txBox="1"/>
            <p:nvPr/>
          </p:nvSpPr>
          <p:spPr>
            <a:xfrm>
              <a:off x="4278140" y="5144982"/>
              <a:ext cx="1146594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21</a:t>
              </a:r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75" name="Tekstvak 74">
              <a:extLst>
                <a:ext uri="{FF2B5EF4-FFF2-40B4-BE49-F238E27FC236}">
                  <a16:creationId xmlns:a16="http://schemas.microsoft.com/office/drawing/2014/main" id="{25778876-9E2E-890D-2DD1-B137F8320F33}"/>
                </a:ext>
              </a:extLst>
            </p:cNvPr>
            <p:cNvSpPr txBox="1"/>
            <p:nvPr/>
          </p:nvSpPr>
          <p:spPr>
            <a:xfrm>
              <a:off x="6533254" y="5342568"/>
              <a:ext cx="1454701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600" dirty="0">
                  <a:latin typeface="Filson Pro Black" panose="02000000000000000000" pitchFamily="50" charset="0"/>
                </a:rPr>
                <a:t>3,9 </a:t>
              </a:r>
              <a:r>
                <a:rPr lang="nl-BE" sz="1600" dirty="0">
                  <a:latin typeface="Filson Pro Light" panose="02000000000000000000" pitchFamily="50" charset="0"/>
                </a:rPr>
                <a:t>MIO NUITEES</a:t>
              </a:r>
              <a:endParaRPr lang="nl-BE" sz="2000" dirty="0">
                <a:latin typeface="Filson Pro Light" panose="02000000000000000000" pitchFamily="50" charset="0"/>
              </a:endParaRPr>
            </a:p>
          </p:txBody>
        </p:sp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889164D3-5C7C-4F68-5D64-6F0F4F347D26}"/>
                </a:ext>
              </a:extLst>
            </p:cNvPr>
            <p:cNvSpPr txBox="1"/>
            <p:nvPr/>
          </p:nvSpPr>
          <p:spPr>
            <a:xfrm>
              <a:off x="5428280" y="4854485"/>
              <a:ext cx="1454701" cy="31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0,7 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MIO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346A4B61-7F5F-9EB8-88D8-BB09853AAC61}"/>
              </a:ext>
            </a:extLst>
          </p:cNvPr>
          <p:cNvGrpSpPr/>
          <p:nvPr/>
        </p:nvGrpSpPr>
        <p:grpSpPr>
          <a:xfrm>
            <a:off x="557688" y="4057563"/>
            <a:ext cx="2768881" cy="1904577"/>
            <a:chOff x="4278140" y="3990686"/>
            <a:chExt cx="2768881" cy="1904577"/>
          </a:xfrm>
        </p:grpSpPr>
        <p:pic>
          <p:nvPicPr>
            <p:cNvPr id="79" name="Afbeelding 78" descr="Afbeelding met kaart&#10;&#10;Automatisch gegenereerde beschrijving">
              <a:extLst>
                <a:ext uri="{FF2B5EF4-FFF2-40B4-BE49-F238E27FC236}">
                  <a16:creationId xmlns:a16="http://schemas.microsoft.com/office/drawing/2014/main" id="{DDED1862-5654-B7AC-D61F-BCDECB254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617" y="3990686"/>
              <a:ext cx="2424404" cy="1904577"/>
            </a:xfrm>
            <a:prstGeom prst="rect">
              <a:avLst/>
            </a:prstGeom>
          </p:spPr>
        </p:pic>
        <p:sp>
          <p:nvSpPr>
            <p:cNvPr id="80" name="Tekstvak 79">
              <a:extLst>
                <a:ext uri="{FF2B5EF4-FFF2-40B4-BE49-F238E27FC236}">
                  <a16:creationId xmlns:a16="http://schemas.microsoft.com/office/drawing/2014/main" id="{3EC32279-9754-318B-2C57-13832EAFE7CD}"/>
                </a:ext>
              </a:extLst>
            </p:cNvPr>
            <p:cNvSpPr txBox="1"/>
            <p:nvPr/>
          </p:nvSpPr>
          <p:spPr>
            <a:xfrm>
              <a:off x="4278140" y="5144982"/>
              <a:ext cx="1146594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13</a:t>
              </a:r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82" name="Tekstvak 81">
              <a:extLst>
                <a:ext uri="{FF2B5EF4-FFF2-40B4-BE49-F238E27FC236}">
                  <a16:creationId xmlns:a16="http://schemas.microsoft.com/office/drawing/2014/main" id="{B4A910E0-9763-153E-CAE2-99A242A8756B}"/>
                </a:ext>
              </a:extLst>
            </p:cNvPr>
            <p:cNvSpPr txBox="1"/>
            <p:nvPr/>
          </p:nvSpPr>
          <p:spPr>
            <a:xfrm>
              <a:off x="5428280" y="4854485"/>
              <a:ext cx="1454701" cy="31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2,1 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MIO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D9301F5-59C4-F3AD-3F3D-C8A789B67EF9}"/>
              </a:ext>
            </a:extLst>
          </p:cNvPr>
          <p:cNvSpPr txBox="1"/>
          <p:nvPr/>
        </p:nvSpPr>
        <p:spPr>
          <a:xfrm>
            <a:off x="157137" y="3244334"/>
            <a:ext cx="106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C00000"/>
                </a:solidFill>
                <a:latin typeface="Filson Pro Black" panose="02000000000000000000" pitchFamily="50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48610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248111" y="343500"/>
            <a:ext cx="10317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EXCURSIONNISME D’UNE JOURNEE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EB5790E-260C-E95B-3578-EC65691B406E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83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0083" y="232879"/>
            <a:ext cx="1114681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2,1 MILLIONS DE TOURISTES D’UN JOUR DE BELGIQUE FRANCOPHONE EN 2021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E6E93962-1B10-7DE1-05D7-C7B06BDA103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C500016-2745-225E-A7CE-744BD44DF70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FB5478-E3FC-C918-067E-4BFBC059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B19DB062-28AC-A849-488E-FD534A31D0DE}"/>
              </a:ext>
            </a:extLst>
          </p:cNvPr>
          <p:cNvSpPr txBox="1"/>
          <p:nvPr/>
        </p:nvSpPr>
        <p:spPr>
          <a:xfrm>
            <a:off x="581957" y="1436296"/>
            <a:ext cx="1102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BELGIQUE FRANCOPHONE = 13% DU TOTAL DES TOURISTES D’UN JOUR A LA CÔTE BELGE</a:t>
            </a:r>
          </a:p>
        </p:txBody>
      </p:sp>
      <p:pic>
        <p:nvPicPr>
          <p:cNvPr id="18" name="Afbeelding 17" descr="Afbeelding met kaart&#10;&#10;Automatisch gegenereerde beschrijving">
            <a:extLst>
              <a:ext uri="{FF2B5EF4-FFF2-40B4-BE49-F238E27FC236}">
                <a16:creationId xmlns:a16="http://schemas.microsoft.com/office/drawing/2014/main" id="{E4915E3C-847F-CFD1-69F1-993CC69DB1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9" y="2094942"/>
            <a:ext cx="6063067" cy="4763058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3DD99301-428A-5A59-F29A-33D59E39BA0D}"/>
              </a:ext>
            </a:extLst>
          </p:cNvPr>
          <p:cNvSpPr txBox="1"/>
          <p:nvPr/>
        </p:nvSpPr>
        <p:spPr>
          <a:xfrm>
            <a:off x="7040596" y="4208739"/>
            <a:ext cx="2445490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bg1"/>
                </a:solidFill>
                <a:latin typeface="Filson Pro Black" panose="02000000000000000000" pitchFamily="50" charset="0"/>
              </a:rPr>
              <a:t>BELGIQUE FRANCOPHONE13</a:t>
            </a:r>
            <a:r>
              <a:rPr lang="nl-BE" sz="2000" dirty="0">
                <a:solidFill>
                  <a:schemeClr val="bg1"/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bg1"/>
              </a:solidFill>
              <a:latin typeface="Filson Pro Light" panose="02000000000000000000" pitchFamily="50" charset="0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E49C2DF4-0EE7-C4D0-50C9-19A5AB95E5D3}"/>
              </a:ext>
            </a:extLst>
          </p:cNvPr>
          <p:cNvSpPr txBox="1"/>
          <p:nvPr/>
        </p:nvSpPr>
        <p:spPr>
          <a:xfrm>
            <a:off x="5817851" y="3071972"/>
            <a:ext cx="2445490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FLANDRE 71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07048EB7-B550-7A86-C376-B0516FD9BB16}"/>
              </a:ext>
            </a:extLst>
          </p:cNvPr>
          <p:cNvSpPr txBox="1"/>
          <p:nvPr/>
        </p:nvSpPr>
        <p:spPr>
          <a:xfrm>
            <a:off x="3484512" y="4999083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FRANCE 12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EC610D89-D75E-4C8A-5B55-5E84EE3AC6C6}"/>
              </a:ext>
            </a:extLst>
          </p:cNvPr>
          <p:cNvSpPr txBox="1"/>
          <p:nvPr/>
        </p:nvSpPr>
        <p:spPr>
          <a:xfrm>
            <a:off x="8390617" y="1895499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PAYS-BAS 4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95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1528" y="232879"/>
            <a:ext cx="11554534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665 000 TOURISTES D’UN JOUR DU HAINAIT EN 2021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ACC46B-DD33-605E-416C-B6C4030E2491}"/>
              </a:ext>
            </a:extLst>
          </p:cNvPr>
          <p:cNvSpPr txBox="1"/>
          <p:nvPr/>
        </p:nvSpPr>
        <p:spPr>
          <a:xfrm>
            <a:off x="541528" y="1829710"/>
            <a:ext cx="4759219" cy="148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 2021, 665 000 TOURISTES D’UN JOUR SONT VENUS DE LA PROVINCE DU HAINAUT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nl-BE" sz="2000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= 33% DES TOURISTES D’UN JOUR DE BELGIQUE FRANCOPHONE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C3986B21-075D-CC16-5D37-D62BA843C310}"/>
              </a:ext>
            </a:extLst>
          </p:cNvPr>
          <p:cNvGrpSpPr/>
          <p:nvPr/>
        </p:nvGrpSpPr>
        <p:grpSpPr>
          <a:xfrm>
            <a:off x="5530472" y="2085766"/>
            <a:ext cx="6120000" cy="3845309"/>
            <a:chOff x="5530472" y="1506345"/>
            <a:chExt cx="6120000" cy="3845309"/>
          </a:xfrm>
        </p:grpSpPr>
        <p:pic>
          <p:nvPicPr>
            <p:cNvPr id="6" name="Afbeelding 5" descr="Afbeelding met kaart&#10;&#10;Automatisch gegenereerde beschrijving">
              <a:extLst>
                <a:ext uri="{FF2B5EF4-FFF2-40B4-BE49-F238E27FC236}">
                  <a16:creationId xmlns:a16="http://schemas.microsoft.com/office/drawing/2014/main" id="{F771D80D-D356-1902-B9B3-42617881C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472" y="1506345"/>
              <a:ext cx="6120000" cy="3845309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A088C6E-CA15-4145-E073-E67C0EFC6AE4}"/>
                </a:ext>
              </a:extLst>
            </p:cNvPr>
            <p:cNvSpPr txBox="1"/>
            <p:nvPr/>
          </p:nvSpPr>
          <p:spPr>
            <a:xfrm>
              <a:off x="6305546" y="2393314"/>
              <a:ext cx="2445490" cy="5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36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33</a:t>
              </a:r>
              <a:r>
                <a:rPr lang="nl-BE" sz="2800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%</a:t>
              </a:r>
              <a:endParaRPr lang="nl-BE" sz="36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9E68775-9F4B-2F30-A783-0BDBAD294316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22EFF657-EB66-7FDD-7385-6173E177394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A341CD6-ACE8-FE79-2C11-7E692E635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76F76B4E-0AE2-1118-00E3-BB64BFD6F951}"/>
              </a:ext>
            </a:extLst>
          </p:cNvPr>
          <p:cNvSpPr txBox="1"/>
          <p:nvPr/>
        </p:nvSpPr>
        <p:spPr>
          <a:xfrm>
            <a:off x="3822117" y="4996085"/>
            <a:ext cx="4126561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kumimoji="0" lang="fr-FR" altLang="nl-BE" sz="1800" b="0" i="0" u="none" strike="noStrike" cap="none" normalizeH="0" baseline="0" dirty="0">
                <a:ln>
                  <a:noFill/>
                </a:ln>
                <a:solidFill>
                  <a:srgbClr val="182744"/>
                </a:solidFill>
                <a:effectLst/>
                <a:highlight>
                  <a:srgbClr val="EAEBE3"/>
                </a:highlight>
                <a:latin typeface="Filson Pro Black" panose="02000000000000000000" pitchFamily="50" charset="0"/>
              </a:rPr>
              <a:t>LES PLUS POPULAIRES</a:t>
            </a:r>
            <a:r>
              <a:rPr lang="nl-BE" sz="18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: LA PANNE, COXYDE ET OSTENDE</a:t>
            </a:r>
          </a:p>
        </p:txBody>
      </p:sp>
    </p:spTree>
    <p:extLst>
      <p:ext uri="{BB962C8B-B14F-4D97-AF65-F5344CB8AC3E}">
        <p14:creationId xmlns:p14="http://schemas.microsoft.com/office/powerpoint/2010/main" val="271335525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6946</TotalTime>
  <Words>2039</Words>
  <Application>Microsoft Office PowerPoint</Application>
  <PresentationFormat>Breedbeeld</PresentationFormat>
  <Paragraphs>337</Paragraphs>
  <Slides>29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Filson Pro Black</vt:lpstr>
      <vt:lpstr>Filson Pro Light</vt:lpstr>
      <vt:lpstr>Roboto Condensed</vt:lpstr>
      <vt:lpstr>Verdana</vt:lpstr>
      <vt:lpstr>Wingdings</vt:lpstr>
      <vt:lpstr>Kantoorthema</vt:lpstr>
      <vt:lpstr>PowerPoint-presentatie</vt:lpstr>
      <vt:lpstr>Introduction</vt:lpstr>
      <vt:lpstr>Les stations balnéaires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140 lieux époustouflants, 47 photographes, des escapades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Laurie Vansteelant</dc:creator>
  <cp:lastModifiedBy>Mieke Dumont</cp:lastModifiedBy>
  <cp:revision>182</cp:revision>
  <cp:lastPrinted>2022-09-19T14:37:55Z</cp:lastPrinted>
  <dcterms:created xsi:type="dcterms:W3CDTF">2022-06-02T13:46:55Z</dcterms:created>
  <dcterms:modified xsi:type="dcterms:W3CDTF">2022-10-17T14:06:44Z</dcterms:modified>
</cp:coreProperties>
</file>